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84" r:id="rId3"/>
    <p:sldId id="300" r:id="rId4"/>
    <p:sldId id="343" r:id="rId5"/>
    <p:sldId id="303" r:id="rId6"/>
    <p:sldId id="304" r:id="rId7"/>
    <p:sldId id="328" r:id="rId8"/>
    <p:sldId id="329" r:id="rId9"/>
    <p:sldId id="342" r:id="rId10"/>
    <p:sldId id="330" r:id="rId11"/>
    <p:sldId id="331" r:id="rId12"/>
    <p:sldId id="332" r:id="rId13"/>
    <p:sldId id="333" r:id="rId14"/>
    <p:sldId id="334" r:id="rId15"/>
    <p:sldId id="335" r:id="rId16"/>
    <p:sldId id="336" r:id="rId17"/>
    <p:sldId id="337" r:id="rId18"/>
    <p:sldId id="338" r:id="rId19"/>
    <p:sldId id="339" r:id="rId20"/>
    <p:sldId id="340" r:id="rId21"/>
    <p:sldId id="327" r:id="rId22"/>
  </p:sldIdLst>
  <p:sldSz cx="9144000" cy="6858000" type="screen4x3"/>
  <p:notesSz cx="6735763" cy="9869488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AROA GOMEZ TIJERO" initials="NGT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92CB"/>
    <a:srgbClr val="990000"/>
    <a:srgbClr val="CC0000"/>
    <a:srgbClr val="CC6600"/>
    <a:srgbClr val="996600"/>
    <a:srgbClr val="FFECAF"/>
    <a:srgbClr val="518BE1"/>
    <a:srgbClr val="B5CC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97" autoAdjust="0"/>
    <p:restoredTop sz="92674" autoAdjust="0"/>
  </p:normalViewPr>
  <p:slideViewPr>
    <p:cSldViewPr>
      <p:cViewPr>
        <p:scale>
          <a:sx n="75" d="100"/>
          <a:sy n="75" d="100"/>
        </p:scale>
        <p:origin x="-1080" y="-6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1770" y="-96"/>
      </p:cViewPr>
      <p:guideLst>
        <p:guide orient="horz" pos="3109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5CC187-944E-4951-AEB2-91C53ACEB491}" type="datetimeFigureOut">
              <a:rPr lang="es-ES" smtClean="0"/>
              <a:t>23/01/2018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15373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EACEB0-A024-4159-92A8-7BE58E393E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35952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F26F19B-19DA-43CC-9B30-3634E0340C04}" type="datetimeFigureOut">
              <a:rPr lang="es-ES"/>
              <a:pPr>
                <a:defRPr/>
              </a:pPr>
              <a:t>23/01/2018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3577" y="4688007"/>
            <a:ext cx="5388610" cy="444127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15373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0FF8673E-DEAB-49A5-A971-2289EF22CEC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69579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2458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96D6A83-BE5E-43C6-B684-6DA820C51AED}" type="slidenum">
              <a:rPr lang="es-ES" sz="1200" smtClean="0"/>
              <a:pPr eaLnBrk="1" hangingPunct="1"/>
              <a:t>1</a:t>
            </a:fld>
            <a:endParaRPr lang="es-ES" sz="12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B33EDE9-9423-4829-8EB1-3CF2B89F22E2" descr="A0C906B2-1E21-4B76-9682-5B3575CFFF5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5367338"/>
            <a:ext cx="9136062" cy="149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2187675"/>
          </a:xfrm>
        </p:spPr>
        <p:txBody>
          <a:bodyPr/>
          <a:lstStyle>
            <a:lvl1pPr>
              <a:defRPr lang="es-ES" sz="4400" kern="1200" dirty="0">
                <a:solidFill>
                  <a:schemeClr val="tx2"/>
                </a:solidFill>
                <a:latin typeface="Arial Black" pitchFamily="34" charset="0"/>
                <a:ea typeface="+mn-ea"/>
                <a:cs typeface="+mn-cs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5569" y="3789040"/>
            <a:ext cx="6400800" cy="12961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Haga clic para modificar el estilo de subtítulo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94006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Marcador de contenido"/>
          <p:cNvSpPr txBox="1">
            <a:spLocks/>
          </p:cNvSpPr>
          <p:nvPr userDrawn="1"/>
        </p:nvSpPr>
        <p:spPr bwMode="auto">
          <a:xfrm>
            <a:off x="536972" y="1484784"/>
            <a:ext cx="8067476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>
                  <a:lumMod val="50000"/>
                </a:schemeClr>
              </a:buClr>
              <a:buFontTx/>
              <a:buChar char="•"/>
              <a:defRPr/>
            </a:pPr>
            <a:r>
              <a:rPr lang="es-ES" sz="3200" dirty="0" smtClean="0">
                <a:solidFill>
                  <a:srgbClr val="000000"/>
                </a:solidFill>
                <a:latin typeface="Arial Unicode MS" pitchFamily="34" charset="-128"/>
              </a:rPr>
              <a:t>Haga clic para modificar el estilo de texto del patrón</a:t>
            </a:r>
          </a:p>
          <a:p>
            <a:pPr lvl="1">
              <a:spcBef>
                <a:spcPct val="20000"/>
              </a:spcBef>
              <a:buClr>
                <a:schemeClr val="tx2">
                  <a:lumMod val="75000"/>
                </a:schemeClr>
              </a:buClr>
              <a:buFontTx/>
              <a:buChar char="–"/>
              <a:defRPr/>
            </a:pPr>
            <a:r>
              <a:rPr lang="es-ES" sz="2800" dirty="0" smtClean="0">
                <a:solidFill>
                  <a:srgbClr val="000000"/>
                </a:solidFill>
                <a:latin typeface="Arial Unicode MS" pitchFamily="34" charset="-128"/>
              </a:rPr>
              <a:t>Segundo nivel</a:t>
            </a:r>
          </a:p>
          <a:p>
            <a:pPr lvl="2">
              <a:spcBef>
                <a:spcPct val="20000"/>
              </a:spcBef>
              <a:buClr>
                <a:schemeClr val="tx2">
                  <a:lumMod val="50000"/>
                </a:schemeClr>
              </a:buClr>
              <a:buFontTx/>
              <a:buChar char="•"/>
              <a:defRPr/>
            </a:pPr>
            <a:r>
              <a:rPr lang="es-ES" dirty="0" smtClean="0">
                <a:solidFill>
                  <a:srgbClr val="000000"/>
                </a:solidFill>
                <a:latin typeface="Arial Unicode MS" pitchFamily="34" charset="-128"/>
              </a:rPr>
              <a:t>Tercer nivel</a:t>
            </a:r>
          </a:p>
          <a:p>
            <a:pPr lvl="3">
              <a:spcBef>
                <a:spcPct val="20000"/>
              </a:spcBef>
              <a:buClr>
                <a:schemeClr val="tx2">
                  <a:lumMod val="75000"/>
                </a:schemeClr>
              </a:buClr>
              <a:buFontTx/>
              <a:buChar char="–"/>
              <a:defRPr/>
            </a:pPr>
            <a:r>
              <a:rPr lang="es-ES" sz="2000" dirty="0" smtClean="0">
                <a:solidFill>
                  <a:srgbClr val="000000"/>
                </a:solidFill>
                <a:latin typeface="Arial Unicode MS" pitchFamily="34" charset="-128"/>
              </a:rPr>
              <a:t>Cuarto nivel</a:t>
            </a:r>
          </a:p>
          <a:p>
            <a:pPr lvl="4">
              <a:spcBef>
                <a:spcPct val="20000"/>
              </a:spcBef>
              <a:buClr>
                <a:schemeClr val="tx2">
                  <a:lumMod val="75000"/>
                </a:schemeClr>
              </a:buClr>
              <a:buFontTx/>
              <a:buChar char="»"/>
              <a:defRPr/>
            </a:pPr>
            <a:r>
              <a:rPr lang="es-ES" sz="2000" dirty="0" smtClean="0">
                <a:solidFill>
                  <a:srgbClr val="000000"/>
                </a:solidFill>
                <a:latin typeface="Arial Unicode MS" pitchFamily="34" charset="-128"/>
              </a:rPr>
              <a:t>Quinto nivel</a:t>
            </a:r>
          </a:p>
        </p:txBody>
      </p:sp>
      <p:sp>
        <p:nvSpPr>
          <p:cNvPr id="3" name="1 Título"/>
          <p:cNvSpPr txBox="1">
            <a:spLocks/>
          </p:cNvSpPr>
          <p:nvPr userDrawn="1"/>
        </p:nvSpPr>
        <p:spPr bwMode="auto">
          <a:xfrm>
            <a:off x="684213" y="26064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s-ES" sz="4000" dirty="0" smtClean="0">
                <a:solidFill>
                  <a:schemeClr val="tx2"/>
                </a:solidFill>
                <a:latin typeface="Arial Black" pitchFamily="34" charset="0"/>
              </a:rPr>
              <a:t>Haga clic para modificar el estilo de título del patrón</a:t>
            </a:r>
          </a:p>
        </p:txBody>
      </p:sp>
      <p:pic>
        <p:nvPicPr>
          <p:cNvPr id="4" name="3B33EDE9-9423-4829-8EB1-3CF2B89F22E2" descr="A0C906B2-1E21-4B76-9682-5B3575CFFF5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5367338"/>
            <a:ext cx="9136062" cy="149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2375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 userDrawn="1"/>
        </p:nvSpPr>
        <p:spPr bwMode="auto">
          <a:xfrm>
            <a:off x="1331913" y="333375"/>
            <a:ext cx="71294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s-ES" sz="4400" dirty="0" smtClean="0">
                <a:solidFill>
                  <a:schemeClr val="tx2"/>
                </a:solidFill>
                <a:latin typeface="Arial Black" pitchFamily="34" charset="0"/>
              </a:rPr>
              <a:t>Ideas clave</a:t>
            </a:r>
          </a:p>
        </p:txBody>
      </p:sp>
      <p:pic>
        <p:nvPicPr>
          <p:cNvPr id="4" name="3B33EDE9-9423-4829-8EB1-3CF2B89F22E2" descr="A0C906B2-1E21-4B76-9682-5B3575CFFF5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5367338"/>
            <a:ext cx="9136062" cy="149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7" y="20638"/>
            <a:ext cx="1035050" cy="145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2 Marcador de contenido"/>
          <p:cNvSpPr txBox="1">
            <a:spLocks/>
          </p:cNvSpPr>
          <p:nvPr userDrawn="1"/>
        </p:nvSpPr>
        <p:spPr bwMode="auto">
          <a:xfrm>
            <a:off x="536972" y="1484784"/>
            <a:ext cx="8067476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indent="-457200">
              <a:spcBef>
                <a:spcPct val="20000"/>
              </a:spcBef>
              <a:buClr>
                <a:schemeClr val="tx2">
                  <a:lumMod val="50000"/>
                </a:schemeClr>
              </a:buClr>
              <a:buFont typeface="Wingdings" pitchFamily="2" charset="2"/>
              <a:buChar char="ü"/>
              <a:defRPr/>
            </a:pPr>
            <a:r>
              <a:rPr lang="es-ES" sz="3200" dirty="0" smtClean="0">
                <a:solidFill>
                  <a:srgbClr val="000000"/>
                </a:solidFill>
                <a:latin typeface="Arial Unicode MS" pitchFamily="34" charset="-128"/>
              </a:rPr>
              <a:t>Idea clave</a:t>
            </a:r>
            <a:r>
              <a:rPr lang="es-ES" sz="3200" baseline="0" dirty="0" smtClean="0">
                <a:solidFill>
                  <a:srgbClr val="000000"/>
                </a:solidFill>
                <a:latin typeface="Arial Unicode MS" pitchFamily="34" charset="-128"/>
              </a:rPr>
              <a:t> 1</a:t>
            </a:r>
          </a:p>
          <a:p>
            <a:pPr marL="457200" indent="-457200">
              <a:spcBef>
                <a:spcPct val="20000"/>
              </a:spcBef>
              <a:buClr>
                <a:schemeClr val="tx2">
                  <a:lumMod val="50000"/>
                </a:schemeClr>
              </a:buClr>
              <a:buFont typeface="Wingdings" pitchFamily="2" charset="2"/>
              <a:buChar char="ü"/>
              <a:defRPr/>
            </a:pPr>
            <a:r>
              <a:rPr lang="es-ES" sz="3200" baseline="0" dirty="0" smtClean="0">
                <a:solidFill>
                  <a:srgbClr val="000000"/>
                </a:solidFill>
                <a:latin typeface="Arial Unicode MS" pitchFamily="34" charset="-128"/>
              </a:rPr>
              <a:t>Idea clave 2</a:t>
            </a:r>
          </a:p>
        </p:txBody>
      </p:sp>
    </p:spTree>
    <p:extLst>
      <p:ext uri="{BB962C8B-B14F-4D97-AF65-F5344CB8AC3E}">
        <p14:creationId xmlns:p14="http://schemas.microsoft.com/office/powerpoint/2010/main" val="3971260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C52FD-2590-418F-B853-56C0691D2CA8}" type="datetimeFigureOut">
              <a:rPr lang="es-ES"/>
              <a:pPr>
                <a:defRPr/>
              </a:pPr>
              <a:t>23/01/2018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8D1966-7F7B-4234-99CE-166EF6C5EC5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2356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8B1711-CBEC-4B81-BBD0-B11A6F678385}" type="datetimeFigureOut">
              <a:rPr lang="es-ES"/>
              <a:pPr>
                <a:defRPr/>
              </a:pPr>
              <a:t>23/01/2018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A0F827-DEC1-4D10-9BEA-49F4941E463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1436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5613" y="188640"/>
            <a:ext cx="8229600" cy="1143000"/>
          </a:xfrm>
        </p:spPr>
        <p:txBody>
          <a:bodyPr/>
          <a:lstStyle>
            <a:lvl1pPr>
              <a:defRPr lang="es-ES" sz="4000" kern="1200" dirty="0">
                <a:solidFill>
                  <a:schemeClr val="tx2"/>
                </a:solidFill>
                <a:latin typeface="Arial Black" pitchFamily="34" charset="0"/>
                <a:ea typeface="+mn-ea"/>
                <a:cs typeface="+mn-cs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9" name="8 CuadroTexto"/>
          <p:cNvSpPr txBox="1"/>
          <p:nvPr userDrawn="1"/>
        </p:nvSpPr>
        <p:spPr>
          <a:xfrm>
            <a:off x="611560" y="1484784"/>
            <a:ext cx="792088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</a:pPr>
            <a:r>
              <a:rPr lang="es-ES" sz="3200" kern="1200" baseline="0" dirty="0" smtClean="0">
                <a:solidFill>
                  <a:srgbClr val="000000"/>
                </a:solidFill>
                <a:latin typeface="Arial Unicode MS" pitchFamily="34" charset="-128"/>
                <a:ea typeface="+mn-ea"/>
                <a:cs typeface="+mn-cs"/>
              </a:rPr>
              <a:t>Viñeta 1</a:t>
            </a:r>
          </a:p>
          <a:p>
            <a:pPr marL="457200" indent="-457200"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</a:pPr>
            <a:r>
              <a:rPr lang="es-ES" sz="3200" kern="1200" baseline="0" dirty="0" smtClean="0">
                <a:solidFill>
                  <a:srgbClr val="000000"/>
                </a:solidFill>
                <a:latin typeface="Arial Unicode MS" pitchFamily="34" charset="-128"/>
                <a:ea typeface="+mn-ea"/>
                <a:cs typeface="+mn-cs"/>
              </a:rPr>
              <a:t>Viñeta 2</a:t>
            </a:r>
          </a:p>
          <a:p>
            <a:pPr marL="457200" indent="-457200"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</a:pPr>
            <a:endParaRPr lang="es-ES" sz="3200" kern="1200" baseline="0" dirty="0" smtClean="0">
              <a:solidFill>
                <a:srgbClr val="000000"/>
              </a:solidFill>
              <a:latin typeface="Arial Unicode MS" pitchFamily="34" charset="-128"/>
              <a:ea typeface="+mn-ea"/>
              <a:cs typeface="+mn-cs"/>
            </a:endParaRPr>
          </a:p>
          <a:p>
            <a:pPr marL="457200" indent="-457200"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</a:pPr>
            <a:endParaRPr lang="es-ES" sz="3200" kern="1200" baseline="0" dirty="0" smtClean="0">
              <a:solidFill>
                <a:srgbClr val="000000"/>
              </a:solidFill>
              <a:latin typeface="Arial Unicode MS" pitchFamily="34" charset="-128"/>
              <a:ea typeface="+mn-ea"/>
              <a:cs typeface="+mn-cs"/>
            </a:endParaRPr>
          </a:p>
          <a:p>
            <a:pPr marL="457200" indent="-457200"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</a:pPr>
            <a:endParaRPr lang="es-ES" sz="3200" kern="1200" baseline="0" dirty="0" smtClean="0">
              <a:solidFill>
                <a:srgbClr val="000000"/>
              </a:solidFill>
              <a:latin typeface="Arial Unicode MS" pitchFamily="34" charset="-128"/>
              <a:ea typeface="+mn-ea"/>
              <a:cs typeface="+mn-cs"/>
            </a:endParaRPr>
          </a:p>
          <a:p>
            <a:pPr marL="457200" indent="-457200"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</a:pPr>
            <a:endParaRPr lang="es-ES" sz="3200" kern="1200" baseline="0" dirty="0" smtClean="0">
              <a:solidFill>
                <a:srgbClr val="000000"/>
              </a:solidFill>
              <a:latin typeface="Arial Unicode MS" pitchFamily="34" charset="-128"/>
              <a:ea typeface="+mn-ea"/>
              <a:cs typeface="+mn-cs"/>
            </a:endParaRPr>
          </a:p>
          <a:p>
            <a:pPr marL="457200" indent="-457200"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</a:pPr>
            <a:endParaRPr lang="es-ES" sz="3200" kern="1200" baseline="0" dirty="0" smtClean="0">
              <a:solidFill>
                <a:srgbClr val="000000"/>
              </a:solidFill>
              <a:latin typeface="Arial Unicode MS" pitchFamily="34" charset="-128"/>
              <a:ea typeface="+mn-ea"/>
              <a:cs typeface="+mn-cs"/>
            </a:endParaRPr>
          </a:p>
          <a:p>
            <a:pPr marL="457200" indent="-457200"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</a:pPr>
            <a:endParaRPr lang="es-ES" sz="3200" kern="1200" baseline="0" dirty="0">
              <a:solidFill>
                <a:srgbClr val="000000"/>
              </a:solidFill>
              <a:latin typeface="Arial Unicode MS" pitchFamily="34" charset="-128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4767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38550" y="404664"/>
            <a:ext cx="8229600" cy="1143000"/>
          </a:xfrm>
        </p:spPr>
        <p:txBody>
          <a:bodyPr/>
          <a:lstStyle>
            <a:lvl1pPr>
              <a:defRPr lang="es-ES" sz="4000" kern="1200" dirty="0">
                <a:solidFill>
                  <a:schemeClr val="tx2"/>
                </a:solidFill>
                <a:latin typeface="Arial Black" pitchFamily="34" charset="0"/>
                <a:ea typeface="+mn-ea"/>
                <a:cs typeface="+mn-cs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grpSp>
        <p:nvGrpSpPr>
          <p:cNvPr id="4" name="Group 7"/>
          <p:cNvGrpSpPr>
            <a:grpSpLocks/>
          </p:cNvGrpSpPr>
          <p:nvPr userDrawn="1"/>
        </p:nvGrpSpPr>
        <p:grpSpPr bwMode="auto">
          <a:xfrm>
            <a:off x="5611639" y="2251323"/>
            <a:ext cx="3168650" cy="3065463"/>
            <a:chOff x="3035" y="1570"/>
            <a:chExt cx="2204" cy="2158"/>
          </a:xfrm>
        </p:grpSpPr>
        <p:pic>
          <p:nvPicPr>
            <p:cNvPr id="5" name="Picture 8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010"/>
            <a:stretch>
              <a:fillRect/>
            </a:stretch>
          </p:blipFill>
          <p:spPr bwMode="auto">
            <a:xfrm>
              <a:off x="3035" y="1933"/>
              <a:ext cx="2126" cy="17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 Box 9"/>
            <p:cNvSpPr txBox="1">
              <a:spLocks noChangeArrowheads="1"/>
            </p:cNvSpPr>
            <p:nvPr/>
          </p:nvSpPr>
          <p:spPr bwMode="auto">
            <a:xfrm>
              <a:off x="3107" y="1570"/>
              <a:ext cx="2132" cy="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s-ES" b="1" i="1" smtClean="0">
                  <a:latin typeface="Verdana" pitchFamily="34" charset="0"/>
                </a:rPr>
                <a:t>Eskerrik asko!!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5594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s-ES" sz="3600" kern="1200" dirty="0">
                <a:solidFill>
                  <a:schemeClr val="tx2"/>
                </a:solidFill>
                <a:latin typeface="Arial Black" pitchFamily="34" charset="0"/>
                <a:ea typeface="+mn-ea"/>
                <a:cs typeface="+mn-cs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D5B54B-F40E-4440-9BFD-8345DD8E375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6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611560" y="1484784"/>
            <a:ext cx="7992888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chemeClr val="tx2">
                  <a:lumMod val="50000"/>
                </a:schemeClr>
              </a:buClr>
            </a:pPr>
            <a:r>
              <a:rPr lang="es-ES" dirty="0">
                <a:latin typeface="Arial Unicode MS" pitchFamily="34" charset="-128"/>
              </a:rPr>
              <a:t>Viñeta 1</a:t>
            </a:r>
          </a:p>
          <a:p>
            <a:pPr>
              <a:buClr>
                <a:schemeClr val="tx2">
                  <a:lumMod val="50000"/>
                </a:schemeClr>
              </a:buClr>
            </a:pPr>
            <a:r>
              <a:rPr lang="es-ES" dirty="0">
                <a:latin typeface="Arial Unicode MS" pitchFamily="34" charset="-128"/>
              </a:rPr>
              <a:t>Viñeta 2</a:t>
            </a:r>
          </a:p>
          <a:p>
            <a:pPr>
              <a:buClr>
                <a:schemeClr val="tx2">
                  <a:lumMod val="50000"/>
                </a:schemeClr>
              </a:buClr>
            </a:pPr>
            <a:r>
              <a:rPr lang="es-ES" dirty="0">
                <a:latin typeface="Arial Unicode MS" pitchFamily="34" charset="-128"/>
              </a:rPr>
              <a:t>Viñeta </a:t>
            </a:r>
            <a:r>
              <a:rPr lang="es-ES" dirty="0" smtClean="0">
                <a:latin typeface="Arial Unicode MS" pitchFamily="34" charset="-128"/>
              </a:rPr>
              <a:t>3</a:t>
            </a:r>
            <a:endParaRPr lang="es-ES" dirty="0">
              <a:latin typeface="Arial Unicode MS" pitchFamily="34" charset="-128"/>
            </a:endParaRPr>
          </a:p>
          <a:p>
            <a:pPr>
              <a:buClr>
                <a:schemeClr val="tx2">
                  <a:lumMod val="50000"/>
                </a:schemeClr>
              </a:buClr>
            </a:pPr>
            <a:r>
              <a:rPr lang="es-ES" dirty="0">
                <a:latin typeface="Arial Unicode MS" pitchFamily="34" charset="-128"/>
              </a:rPr>
              <a:t>Viñeta 4</a:t>
            </a:r>
          </a:p>
          <a:p>
            <a:pPr>
              <a:buClr>
                <a:schemeClr val="tx2">
                  <a:lumMod val="50000"/>
                </a:schemeClr>
              </a:buClr>
            </a:pPr>
            <a:r>
              <a:rPr lang="es-ES" dirty="0">
                <a:latin typeface="Arial Unicode MS" pitchFamily="34" charset="-128"/>
              </a:rPr>
              <a:t>Viñeta 5</a:t>
            </a:r>
          </a:p>
          <a:p>
            <a:pPr>
              <a:buClr>
                <a:schemeClr val="tx2">
                  <a:lumMod val="50000"/>
                </a:schemeClr>
              </a:buClr>
            </a:pPr>
            <a:r>
              <a:rPr lang="es-ES" dirty="0">
                <a:latin typeface="Arial Unicode MS" pitchFamily="34" charset="-128"/>
              </a:rPr>
              <a:t>Viñeta 6</a:t>
            </a:r>
          </a:p>
          <a:p>
            <a:pPr>
              <a:buFontTx/>
              <a:buNone/>
            </a:pPr>
            <a:endParaRPr lang="es-ES" dirty="0" smtClean="0"/>
          </a:p>
          <a:p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3275117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s-ES" sz="3600" kern="1200" dirty="0">
                <a:solidFill>
                  <a:schemeClr val="tx2"/>
                </a:solidFill>
                <a:latin typeface="Arial Black" pitchFamily="34" charset="0"/>
                <a:ea typeface="+mn-ea"/>
                <a:cs typeface="+mn-cs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D5B54B-F40E-4440-9BFD-8345DD8E375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6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611560" y="1484784"/>
            <a:ext cx="7992888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chemeClr val="tx2">
                  <a:lumMod val="50000"/>
                </a:schemeClr>
              </a:buClr>
            </a:pPr>
            <a:r>
              <a:rPr lang="es-ES" dirty="0">
                <a:latin typeface="Arial Unicode MS" pitchFamily="34" charset="-128"/>
              </a:rPr>
              <a:t>Viñeta 1</a:t>
            </a:r>
          </a:p>
          <a:p>
            <a:pPr>
              <a:buClr>
                <a:schemeClr val="tx2">
                  <a:lumMod val="50000"/>
                </a:schemeClr>
              </a:buClr>
            </a:pPr>
            <a:r>
              <a:rPr lang="es-ES" dirty="0">
                <a:latin typeface="Arial Unicode MS" pitchFamily="34" charset="-128"/>
              </a:rPr>
              <a:t>Viñeta 2</a:t>
            </a:r>
          </a:p>
          <a:p>
            <a:pPr>
              <a:buClr>
                <a:schemeClr val="tx2">
                  <a:lumMod val="50000"/>
                </a:schemeClr>
              </a:buClr>
            </a:pPr>
            <a:r>
              <a:rPr lang="es-ES" dirty="0">
                <a:latin typeface="Arial Unicode MS" pitchFamily="34" charset="-128"/>
              </a:rPr>
              <a:t>Viñeta </a:t>
            </a:r>
            <a:r>
              <a:rPr lang="es-ES" dirty="0" smtClean="0">
                <a:latin typeface="Arial Unicode MS" pitchFamily="34" charset="-128"/>
              </a:rPr>
              <a:t>3</a:t>
            </a:r>
            <a:endParaRPr lang="es-ES" dirty="0">
              <a:latin typeface="Arial Unicode MS" pitchFamily="34" charset="-128"/>
            </a:endParaRPr>
          </a:p>
          <a:p>
            <a:pPr>
              <a:buClr>
                <a:schemeClr val="tx2">
                  <a:lumMod val="50000"/>
                </a:schemeClr>
              </a:buClr>
            </a:pPr>
            <a:r>
              <a:rPr lang="es-ES" dirty="0">
                <a:latin typeface="Arial Unicode MS" pitchFamily="34" charset="-128"/>
              </a:rPr>
              <a:t>Viñeta 4</a:t>
            </a:r>
          </a:p>
          <a:p>
            <a:pPr>
              <a:buClr>
                <a:schemeClr val="tx2">
                  <a:lumMod val="50000"/>
                </a:schemeClr>
              </a:buClr>
            </a:pPr>
            <a:r>
              <a:rPr lang="es-ES" dirty="0">
                <a:latin typeface="Arial Unicode MS" pitchFamily="34" charset="-128"/>
              </a:rPr>
              <a:t>Viñeta 5</a:t>
            </a:r>
          </a:p>
          <a:p>
            <a:pPr>
              <a:buClr>
                <a:schemeClr val="tx2">
                  <a:lumMod val="50000"/>
                </a:schemeClr>
              </a:buClr>
            </a:pPr>
            <a:r>
              <a:rPr lang="es-ES" dirty="0">
                <a:latin typeface="Arial Unicode MS" pitchFamily="34" charset="-128"/>
              </a:rPr>
              <a:t>Viñeta 6</a:t>
            </a:r>
          </a:p>
          <a:p>
            <a:pPr>
              <a:buFontTx/>
              <a:buNone/>
            </a:pPr>
            <a:endParaRPr lang="es-ES" dirty="0" smtClean="0"/>
          </a:p>
          <a:p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3089356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 smtClean="0"/>
              <a:t>Titulo de estilo de diapositiva</a:t>
            </a:r>
          </a:p>
        </p:txBody>
      </p:sp>
      <p:pic>
        <p:nvPicPr>
          <p:cNvPr id="1027" name="3B33EDE9-9423-4829-8EB1-3CF2B89F22E2" descr="A0C906B2-1E21-4B76-9682-5B3575CFFF58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5367338"/>
            <a:ext cx="9136062" cy="149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9" r:id="rId4"/>
    <p:sldLayoutId id="2147483880" r:id="rId5"/>
    <p:sldLayoutId id="2147483885" r:id="rId6"/>
    <p:sldLayoutId id="2147483887" r:id="rId7"/>
    <p:sldLayoutId id="2147483889" r:id="rId8"/>
    <p:sldLayoutId id="2147483891" r:id="rId9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es-ES" sz="4400" kern="1200" dirty="0" smtClean="0">
          <a:solidFill>
            <a:schemeClr val="tx2"/>
          </a:solidFill>
          <a:latin typeface="Arial Black" pitchFamily="34" charset="0"/>
          <a:ea typeface="+mn-ea"/>
          <a:cs typeface="+mn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osakidetza.euskadi.eus/contenidos/informacion/cevime_infac_2017/eu_def/adjuntos/INFAC%20_Vol_%2025_n%205_H%20pylori_eu.pdf" TargetMode="External"/><Relationship Id="rId3" Type="http://schemas.openxmlformats.org/officeDocument/2006/relationships/tags" Target="../tags/tag12.xml"/><Relationship Id="rId7" Type="http://schemas.openxmlformats.org/officeDocument/2006/relationships/hyperlink" Target="http://www.osakidetza.euskadi.eus/contenidos/informacion/cevime_infac_2017/eu_def/adjuntos/INFAC_Vol_25_n9_ebakuntza%20inguruko%20aldian.pdf" TargetMode="Externa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9.xml"/><Relationship Id="rId4" Type="http://schemas.openxmlformats.org/officeDocument/2006/relationships/tags" Target="../tags/tag13.xml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539750" y="1196975"/>
            <a:ext cx="7772400" cy="2303463"/>
          </a:xfrm>
        </p:spPr>
        <p:txBody>
          <a:bodyPr/>
          <a:lstStyle/>
          <a:p>
            <a:r>
              <a:rPr lang="es-ES_tradnl" dirty="0" smtClean="0"/>
              <a:t/>
            </a:r>
            <a:br>
              <a:rPr lang="es-ES_tradnl" dirty="0" smtClean="0"/>
            </a:br>
            <a:r>
              <a:rPr lang="es-ES_tradnl" i="1" dirty="0" smtClean="0"/>
              <a:t>MEDIKAZIO KRONIKOAREN MANEIUA EBAKUNTZA INGURUKO ALDIAN</a:t>
            </a:r>
            <a:r>
              <a:rPr lang="es-ES_tradnl" dirty="0" smtClean="0">
                <a:solidFill>
                  <a:schemeClr val="tx2"/>
                </a:solidFill>
                <a:latin typeface="Arial Black" pitchFamily="34" charset="0"/>
              </a:rPr>
              <a:t/>
            </a:r>
            <a:br>
              <a:rPr lang="es-ES_tradnl" dirty="0" smtClean="0">
                <a:solidFill>
                  <a:schemeClr val="tx2"/>
                </a:solidFill>
                <a:latin typeface="Arial Black" pitchFamily="34" charset="0"/>
              </a:rPr>
            </a:br>
            <a:r>
              <a:rPr lang="es-ES_tradnl" dirty="0" smtClean="0">
                <a:solidFill>
                  <a:schemeClr val="tx2"/>
                </a:solidFill>
                <a:latin typeface="Arial Black" pitchFamily="34" charset="0"/>
              </a:rPr>
              <a:t>25 </a:t>
            </a:r>
            <a:r>
              <a:rPr lang="es-ES_tradnl" dirty="0" err="1" smtClean="0">
                <a:solidFill>
                  <a:schemeClr val="tx2"/>
                </a:solidFill>
                <a:latin typeface="Arial Black" pitchFamily="34" charset="0"/>
              </a:rPr>
              <a:t>Lib</a:t>
            </a:r>
            <a:r>
              <a:rPr lang="es-ES_tradnl" dirty="0" smtClean="0">
                <a:solidFill>
                  <a:schemeClr val="tx2"/>
                </a:solidFill>
                <a:latin typeface="Arial Black" pitchFamily="34" charset="0"/>
              </a:rPr>
              <a:t>, 9 </a:t>
            </a:r>
            <a:r>
              <a:rPr lang="es-ES_tradnl" dirty="0" err="1" smtClean="0">
                <a:solidFill>
                  <a:schemeClr val="tx2"/>
                </a:solidFill>
                <a:latin typeface="Arial Black" pitchFamily="34" charset="0"/>
              </a:rPr>
              <a:t>Zk</a:t>
            </a:r>
            <a:r>
              <a:rPr lang="es-ES_tradnl" dirty="0" smtClean="0">
                <a:solidFill>
                  <a:schemeClr val="tx2"/>
                </a:solidFill>
                <a:latin typeface="Arial Black" pitchFamily="34" charset="0"/>
              </a:rPr>
              <a:t> 2017</a:t>
            </a:r>
            <a:endParaRPr lang="es-ES" dirty="0" smtClean="0">
              <a:solidFill>
                <a:schemeClr val="tx2"/>
              </a:solidFill>
              <a:latin typeface="Arial Black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395536" y="1124744"/>
            <a:ext cx="8208912" cy="4104456"/>
          </a:xfrm>
        </p:spPr>
        <p:txBody>
          <a:bodyPr/>
          <a:lstStyle/>
          <a:p>
            <a:pPr marL="0" indent="0">
              <a:buNone/>
            </a:pPr>
            <a:r>
              <a:rPr lang="es-ES" sz="2000" dirty="0" err="1">
                <a:solidFill>
                  <a:schemeClr val="tx2"/>
                </a:solidFill>
                <a:latin typeface="Arial Black" pitchFamily="34" charset="0"/>
              </a:rPr>
              <a:t>Ahotik</a:t>
            </a:r>
            <a:r>
              <a:rPr lang="es-ES" sz="2000" dirty="0">
                <a:solidFill>
                  <a:schemeClr val="tx2"/>
                </a:solidFill>
                <a:latin typeface="Arial Black" pitchFamily="34" charset="0"/>
              </a:rPr>
              <a:t> </a:t>
            </a:r>
            <a:r>
              <a:rPr lang="es-ES" sz="2000" dirty="0" err="1">
                <a:solidFill>
                  <a:schemeClr val="tx2"/>
                </a:solidFill>
                <a:latin typeface="Arial Black" pitchFamily="34" charset="0"/>
              </a:rPr>
              <a:t>hartutako</a:t>
            </a:r>
            <a:r>
              <a:rPr lang="es-ES" sz="2000" dirty="0">
                <a:solidFill>
                  <a:schemeClr val="tx2"/>
                </a:solidFill>
                <a:latin typeface="Arial Black" pitchFamily="34" charset="0"/>
              </a:rPr>
              <a:t> </a:t>
            </a:r>
            <a:r>
              <a:rPr lang="es-ES" sz="2000" dirty="0" err="1">
                <a:solidFill>
                  <a:schemeClr val="tx2"/>
                </a:solidFill>
                <a:latin typeface="Arial Black" pitchFamily="34" charset="0"/>
              </a:rPr>
              <a:t>antikoagulatzaileak</a:t>
            </a:r>
            <a:r>
              <a:rPr lang="es-ES" sz="2000" dirty="0">
                <a:solidFill>
                  <a:schemeClr val="tx2"/>
                </a:solidFill>
                <a:latin typeface="Arial Black" pitchFamily="34" charset="0"/>
              </a:rPr>
              <a:t> </a:t>
            </a:r>
          </a:p>
          <a:p>
            <a:pPr marL="0" lvl="0" indent="0">
              <a:buNone/>
            </a:pPr>
            <a:r>
              <a:rPr lang="eu-ES" sz="1800" u="sng" dirty="0" smtClean="0"/>
              <a:t>ZUBI TERAPIA</a:t>
            </a:r>
          </a:p>
          <a:p>
            <a:pPr marL="0" lvl="0" indent="0">
              <a:buNone/>
            </a:pPr>
            <a:r>
              <a:rPr lang="eu-ES" sz="1600" dirty="0" smtClean="0"/>
              <a:t>Ez </a:t>
            </a:r>
            <a:r>
              <a:rPr lang="eu-ES" sz="1600" dirty="0"/>
              <a:t>da gomendatzen Pisu Molekular Txikiko </a:t>
            </a:r>
            <a:r>
              <a:rPr lang="eu-ES" sz="1600" dirty="0" err="1"/>
              <a:t>Heparinekin</a:t>
            </a:r>
            <a:r>
              <a:rPr lang="eu-ES" sz="1600" dirty="0"/>
              <a:t> zubi-terapia egitea hautapenezko kirurgia egingo zaien pazienteetan, enbolia-arrisku txikia edo ertaina badute (CHAD2 ≤4) eta aldi berean azken 3 hilabeteetan enbolia-gertakari bat edo istripu </a:t>
            </a:r>
            <a:r>
              <a:rPr lang="eu-ES" sz="1600" dirty="0" err="1"/>
              <a:t>iskemiko</a:t>
            </a:r>
            <a:r>
              <a:rPr lang="eu-ES" sz="1600" dirty="0"/>
              <a:t> iragankor bat jasan ez badute eta aurreko 6 asteetan odol-galerarik izan ez badute. Salbuetsita geratzen dira enbolia-arrisku handia edo odol-galeraren arriskua duten kirurgiak, adibidez: bihotz </a:t>
            </a:r>
            <a:r>
              <a:rPr lang="eu-ES" sz="1600" dirty="0" err="1"/>
              <a:t>endarterektomia</a:t>
            </a:r>
            <a:r>
              <a:rPr lang="eu-ES" sz="1600" dirty="0"/>
              <a:t>, kirurgia </a:t>
            </a:r>
            <a:r>
              <a:rPr lang="eu-ES" sz="1600" dirty="0" err="1"/>
              <a:t>onkologiko</a:t>
            </a:r>
            <a:r>
              <a:rPr lang="eu-ES" sz="1600" dirty="0"/>
              <a:t> handia, bihotzeko kirurgia edo neurokirurgia, edo klinikoak irizten dion beste edozein.</a:t>
            </a:r>
            <a:endParaRPr lang="es-ES" sz="1600" dirty="0"/>
          </a:p>
          <a:p>
            <a:pPr marL="0" lvl="0" indent="0">
              <a:buNone/>
            </a:pPr>
            <a:r>
              <a:rPr lang="eu-ES" sz="1600" dirty="0" smtClean="0"/>
              <a:t>- Enbolia-arrisku </a:t>
            </a:r>
            <a:r>
              <a:rPr lang="eu-ES" sz="1600" dirty="0"/>
              <a:t>handia duten prozedura kirurgikoetan, Pisu Molekular Txikiko </a:t>
            </a:r>
            <a:r>
              <a:rPr lang="eu-ES" sz="1600" dirty="0" err="1"/>
              <a:t>Heparinekin</a:t>
            </a:r>
            <a:r>
              <a:rPr lang="eu-ES" sz="1600" dirty="0"/>
              <a:t> zubi-terapia egitea gomendatzen da.</a:t>
            </a:r>
            <a:endParaRPr lang="es-ES" sz="1600" dirty="0"/>
          </a:p>
          <a:p>
            <a:pPr marL="0" lvl="0" indent="0">
              <a:buNone/>
            </a:pPr>
            <a:r>
              <a:rPr lang="eu-ES" sz="1600" dirty="0" smtClean="0"/>
              <a:t>- Enbolia-arrisku </a:t>
            </a:r>
            <a:r>
              <a:rPr lang="eu-ES" sz="1600" dirty="0"/>
              <a:t>handia duten pazienteekin, Pisu Molekular Txikiko </a:t>
            </a:r>
            <a:r>
              <a:rPr lang="eu-ES" sz="1600" dirty="0" err="1"/>
              <a:t>Heparinekin</a:t>
            </a:r>
            <a:r>
              <a:rPr lang="eu-ES" sz="1600" dirty="0"/>
              <a:t> zubi-terapia egitea gomendatzen da</a:t>
            </a:r>
            <a:r>
              <a:rPr lang="eu-ES" sz="1600" dirty="0" smtClean="0"/>
              <a:t>.</a:t>
            </a:r>
          </a:p>
          <a:p>
            <a:pPr marL="0" indent="0">
              <a:buNone/>
            </a:pPr>
            <a:r>
              <a:rPr lang="eu-ES" sz="1600" dirty="0"/>
              <a:t>Ahotiko </a:t>
            </a:r>
            <a:r>
              <a:rPr lang="eu-ES" sz="1600" dirty="0" err="1"/>
              <a:t>antikoagulatzaile</a:t>
            </a:r>
            <a:r>
              <a:rPr lang="eu-ES" sz="1600" dirty="0"/>
              <a:t> zuzenek erdibizitza laburra dute, eta medikazioa eten ondoren efektu </a:t>
            </a:r>
            <a:r>
              <a:rPr lang="eu-ES" sz="1600" dirty="0" err="1"/>
              <a:t>antikoagulatzailea</a:t>
            </a:r>
            <a:r>
              <a:rPr lang="eu-ES" sz="1600" dirty="0"/>
              <a:t> azkar murrizten da; bada, horiekin, orokorrean, ez da beharrezkoa Pisu Molekular Txikiko </a:t>
            </a:r>
            <a:r>
              <a:rPr lang="eu-ES" sz="1600" dirty="0" err="1"/>
              <a:t>Heparinen</a:t>
            </a:r>
            <a:r>
              <a:rPr lang="eu-ES" sz="1600" dirty="0"/>
              <a:t> pautarik ezartzea </a:t>
            </a:r>
            <a:r>
              <a:rPr lang="eu-ES" sz="1600" dirty="0" err="1"/>
              <a:t>aurikula-fibrilazioa</a:t>
            </a:r>
            <a:r>
              <a:rPr lang="eu-ES" sz="1600" dirty="0"/>
              <a:t> duten pazienteekin</a:t>
            </a:r>
            <a:r>
              <a:rPr lang="eu-ES" sz="1600" baseline="30000" dirty="0"/>
              <a:t>7</a:t>
            </a:r>
            <a:r>
              <a:rPr lang="eu-ES" sz="1600" dirty="0"/>
              <a:t>.</a:t>
            </a:r>
            <a:endParaRPr lang="es-ES" sz="1600" dirty="0"/>
          </a:p>
          <a:p>
            <a:pPr marL="0" lvl="0" indent="0">
              <a:buNone/>
            </a:pPr>
            <a:endParaRPr lang="eu-ES" sz="1600" dirty="0" smtClean="0"/>
          </a:p>
          <a:p>
            <a:pPr marL="0" lvl="0" indent="0">
              <a:buNone/>
            </a:pPr>
            <a:endParaRPr lang="es-ES" sz="1600" dirty="0"/>
          </a:p>
          <a:p>
            <a:endParaRPr lang="es-ES" sz="2000" dirty="0"/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251520" y="188913"/>
            <a:ext cx="8712967" cy="1143000"/>
          </a:xfrm>
        </p:spPr>
        <p:txBody>
          <a:bodyPr/>
          <a:lstStyle/>
          <a:p>
            <a:r>
              <a:rPr lang="es-ES" dirty="0"/>
              <a:t>FARMAKO </a:t>
            </a:r>
            <a:r>
              <a:rPr lang="es-ES" dirty="0" smtClean="0"/>
              <a:t>ANTITROMBOTIKOAK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980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7016" y="23540"/>
            <a:ext cx="8856984" cy="922114"/>
          </a:xfrm>
        </p:spPr>
        <p:txBody>
          <a:bodyPr/>
          <a:lstStyle/>
          <a:p>
            <a:r>
              <a:rPr lang="eu-ES" sz="3200" b="1" dirty="0"/>
              <a:t>FARMAKO </a:t>
            </a:r>
            <a:r>
              <a:rPr lang="eu-ES" sz="3200" b="1" dirty="0" smtClean="0"/>
              <a:t>KARDIOBASKULARRAK</a:t>
            </a:r>
            <a:endParaRPr lang="es-ES" sz="32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721427"/>
            <a:ext cx="5688632" cy="4763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907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36104"/>
          </a:xfrm>
        </p:spPr>
        <p:txBody>
          <a:bodyPr/>
          <a:lstStyle/>
          <a:p>
            <a:r>
              <a:rPr lang="es-ES" dirty="0" smtClean="0"/>
              <a:t>PSIKOFARMAKOAK</a:t>
            </a:r>
            <a:endParaRPr lang="es-E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7993062" cy="3722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742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36104"/>
          </a:xfrm>
        </p:spPr>
        <p:txBody>
          <a:bodyPr/>
          <a:lstStyle/>
          <a:p>
            <a:r>
              <a:rPr lang="es-ES" dirty="0" smtClean="0"/>
              <a:t>PSIKOFARMAKOAK</a:t>
            </a:r>
            <a:endParaRPr lang="es-E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8" y="1052736"/>
            <a:ext cx="8391525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787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FARMAKO NEUROLOGIKOAK</a:t>
            </a:r>
            <a:endParaRPr lang="es-E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8" y="1279157"/>
            <a:ext cx="8711022" cy="4038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645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1143000"/>
          </a:xfrm>
        </p:spPr>
        <p:txBody>
          <a:bodyPr/>
          <a:lstStyle/>
          <a:p>
            <a:r>
              <a:rPr lang="es-ES" dirty="0" smtClean="0"/>
              <a:t>ARNAS TERAPIARAKO FARMAKOAK</a:t>
            </a:r>
            <a:endParaRPr lang="es-E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8430994" cy="3079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910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1143000"/>
          </a:xfrm>
        </p:spPr>
        <p:txBody>
          <a:bodyPr/>
          <a:lstStyle/>
          <a:p>
            <a:r>
              <a:rPr lang="es-ES" sz="3200" dirty="0" smtClean="0"/>
              <a:t>GAIXOTASUN ERREUMATIKOETARAKO FARMAKOAK</a:t>
            </a:r>
            <a:endParaRPr lang="es-ES" sz="32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8639544" cy="3723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386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ANALGESIKOAK</a:t>
            </a:r>
            <a:endParaRPr lang="es-E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7993062" cy="3305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1719263"/>
            <a:ext cx="8267700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525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es-ES" dirty="0" smtClean="0"/>
              <a:t>TERAPIA ENDOKRINORAKO FARMAKOAK</a:t>
            </a:r>
            <a:endParaRPr lang="es-ES" dirty="0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356992"/>
            <a:ext cx="7056784" cy="2817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11363"/>
            <a:ext cx="7050110" cy="2153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558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06090"/>
          </a:xfrm>
        </p:spPr>
        <p:txBody>
          <a:bodyPr/>
          <a:lstStyle/>
          <a:p>
            <a:r>
              <a:rPr lang="es-ES" dirty="0" smtClean="0"/>
              <a:t>BESTE FARMAKO BATZUK (I)</a:t>
            </a:r>
            <a:endParaRPr lang="es-ES" dirty="0"/>
          </a:p>
        </p:txBody>
      </p:sp>
      <p:pic>
        <p:nvPicPr>
          <p:cNvPr id="12291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7993062" cy="3741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835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s-ES" sz="4000" dirty="0" err="1" smtClean="0">
                <a:solidFill>
                  <a:schemeClr val="tx2"/>
                </a:solidFill>
                <a:latin typeface="Arial Black" pitchFamily="34" charset="0"/>
              </a:rPr>
              <a:t>Aurkibidea</a:t>
            </a:r>
            <a:endParaRPr lang="es-ES" sz="4000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683568" y="1124744"/>
            <a:ext cx="7772400" cy="4114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518BE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s-ES" sz="2000" dirty="0" smtClean="0">
                <a:solidFill>
                  <a:schemeClr val="bg1"/>
                </a:solidFill>
              </a:rPr>
              <a:t>SARRERA </a:t>
            </a:r>
            <a:endParaRPr lang="es-ES" sz="2000" dirty="0">
              <a:solidFill>
                <a:schemeClr val="bg1"/>
              </a:solidFill>
            </a:endParaRPr>
          </a:p>
          <a:p>
            <a:r>
              <a:rPr lang="es-ES" sz="2000" dirty="0">
                <a:solidFill>
                  <a:schemeClr val="bg1"/>
                </a:solidFill>
              </a:rPr>
              <a:t>FARMAKO ANTIDIABETIKOAK </a:t>
            </a:r>
          </a:p>
          <a:p>
            <a:r>
              <a:rPr lang="es-ES" sz="2000" dirty="0">
                <a:solidFill>
                  <a:schemeClr val="bg1"/>
                </a:solidFill>
              </a:rPr>
              <a:t>FARMAKO ANTITRONBOTIKOAK </a:t>
            </a:r>
          </a:p>
          <a:p>
            <a:r>
              <a:rPr lang="es-ES" sz="2000" dirty="0">
                <a:solidFill>
                  <a:schemeClr val="bg1"/>
                </a:solidFill>
              </a:rPr>
              <a:t>FARMAKO KARDIOBASKULARRAK </a:t>
            </a:r>
          </a:p>
          <a:p>
            <a:r>
              <a:rPr lang="es-ES" sz="2000" dirty="0">
                <a:solidFill>
                  <a:schemeClr val="bg1"/>
                </a:solidFill>
              </a:rPr>
              <a:t>PSIKOFARMAKOAK </a:t>
            </a:r>
          </a:p>
          <a:p>
            <a:r>
              <a:rPr lang="es-ES" sz="2000" dirty="0">
                <a:solidFill>
                  <a:schemeClr val="bg1"/>
                </a:solidFill>
              </a:rPr>
              <a:t>FARMAKO NEUROLOGIKOAK </a:t>
            </a:r>
          </a:p>
          <a:p>
            <a:r>
              <a:rPr lang="es-ES" sz="2000" dirty="0">
                <a:solidFill>
                  <a:schemeClr val="bg1"/>
                </a:solidFill>
              </a:rPr>
              <a:t>ARNAS TERAPIARAKO FARMAKOAK </a:t>
            </a:r>
          </a:p>
          <a:p>
            <a:r>
              <a:rPr lang="es-ES" sz="2000" dirty="0">
                <a:solidFill>
                  <a:schemeClr val="bg1"/>
                </a:solidFill>
              </a:rPr>
              <a:t>GAIXOTASUN ERREUMATIKOETARAKO </a:t>
            </a:r>
            <a:r>
              <a:rPr lang="es-ES" sz="2000" dirty="0" smtClean="0">
                <a:solidFill>
                  <a:schemeClr val="bg1"/>
                </a:solidFill>
              </a:rPr>
              <a:t>FARMAKOAK</a:t>
            </a:r>
          </a:p>
          <a:p>
            <a:r>
              <a:rPr lang="es-ES" sz="2000" dirty="0" smtClean="0">
                <a:solidFill>
                  <a:schemeClr val="bg1"/>
                </a:solidFill>
              </a:rPr>
              <a:t>ANALGESIKOAK</a:t>
            </a:r>
          </a:p>
          <a:p>
            <a:r>
              <a:rPr lang="es-ES" sz="2000" dirty="0" smtClean="0">
                <a:solidFill>
                  <a:schemeClr val="bg1"/>
                </a:solidFill>
              </a:rPr>
              <a:t>TERAPIA ENDOKRINORAKO FARMAKOAK</a:t>
            </a:r>
          </a:p>
          <a:p>
            <a:r>
              <a:rPr lang="es-ES" sz="2000" dirty="0" smtClean="0">
                <a:solidFill>
                  <a:schemeClr val="bg1"/>
                </a:solidFill>
              </a:rPr>
              <a:t>BESTE FARMAKO BATZUK </a:t>
            </a:r>
            <a:endParaRPr lang="es-E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06090"/>
          </a:xfrm>
        </p:spPr>
        <p:txBody>
          <a:bodyPr/>
          <a:lstStyle/>
          <a:p>
            <a:r>
              <a:rPr lang="es-ES" dirty="0" smtClean="0"/>
              <a:t>BESTE FARMAKO BATZUK (II)</a:t>
            </a:r>
            <a:endParaRPr lang="es-E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239" y="1192144"/>
            <a:ext cx="7848873" cy="4077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252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s-ES" altLang="es-ES" sz="4000" dirty="0" err="1">
                <a:solidFill>
                  <a:schemeClr val="tx2"/>
                </a:solidFill>
                <a:latin typeface="Arial Black" pitchFamily="34" charset="0"/>
              </a:rPr>
              <a:t>Informazio</a:t>
            </a:r>
            <a:r>
              <a:rPr lang="es-ES" altLang="es-ES" sz="4000" dirty="0">
                <a:solidFill>
                  <a:schemeClr val="tx2"/>
                </a:solidFill>
                <a:latin typeface="Arial Black" pitchFamily="34" charset="0"/>
              </a:rPr>
              <a:t> </a:t>
            </a:r>
            <a:r>
              <a:rPr lang="es-ES" altLang="es-ES" sz="4000" dirty="0" err="1">
                <a:solidFill>
                  <a:schemeClr val="tx2"/>
                </a:solidFill>
                <a:latin typeface="Arial Black" pitchFamily="34" charset="0"/>
              </a:rPr>
              <a:t>gehiago</a:t>
            </a:r>
            <a:r>
              <a:rPr lang="es-ES" altLang="es-ES" sz="4000" dirty="0">
                <a:solidFill>
                  <a:schemeClr val="tx2"/>
                </a:solidFill>
                <a:latin typeface="Arial Black" pitchFamily="34" charset="0"/>
              </a:rPr>
              <a:t> eta </a:t>
            </a:r>
            <a:r>
              <a:rPr lang="es-ES" altLang="es-ES" sz="4000" dirty="0" err="1">
                <a:solidFill>
                  <a:schemeClr val="tx2"/>
                </a:solidFill>
                <a:latin typeface="Arial Black" pitchFamily="34" charset="0"/>
              </a:rPr>
              <a:t>bibliografia</a:t>
            </a:r>
            <a:r>
              <a:rPr lang="es-ES" altLang="es-ES" sz="4000" dirty="0">
                <a:solidFill>
                  <a:schemeClr val="tx2"/>
                </a:solidFill>
                <a:latin typeface="Arial Black" pitchFamily="34" charset="0"/>
              </a:rPr>
              <a:t>…</a:t>
            </a:r>
            <a:endParaRPr lang="es-ES" sz="4000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4294967295"/>
            <p:custDataLst>
              <p:tags r:id="rId3"/>
            </p:custDataLst>
          </p:nvPr>
        </p:nvSpPr>
        <p:spPr bwMode="auto">
          <a:xfrm>
            <a:off x="684213" y="1628775"/>
            <a:ext cx="4679875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sz="2800" b="1" dirty="0" smtClean="0">
              <a:latin typeface="Arial Unicode MS" pitchFamily="34" charset="-128"/>
            </a:endParaRPr>
          </a:p>
          <a:p>
            <a:endParaRPr lang="es-ES_tradnl" sz="2800" b="1" dirty="0">
              <a:latin typeface="Arial Unicode MS" pitchFamily="34" charset="-128"/>
            </a:endParaRPr>
          </a:p>
          <a:p>
            <a:endParaRPr lang="es-ES_tradnl" sz="2800" b="1" dirty="0" smtClean="0">
              <a:latin typeface="Arial Unicode MS" pitchFamily="34" charset="-128"/>
            </a:endParaRPr>
          </a:p>
          <a:p>
            <a:r>
              <a:rPr lang="es-ES_tradnl" sz="2800" b="1" dirty="0" smtClean="0">
                <a:latin typeface="Arial Unicode MS" pitchFamily="34" charset="-128"/>
                <a:hlinkClick r:id="rId7"/>
              </a:rPr>
              <a:t>INFAC 25 </a:t>
            </a:r>
            <a:r>
              <a:rPr lang="es-ES_tradnl" sz="2800" b="1" dirty="0" err="1" smtClean="0">
                <a:latin typeface="Arial Unicode MS" pitchFamily="34" charset="-128"/>
                <a:hlinkClick r:id="rId7"/>
              </a:rPr>
              <a:t>Lib</a:t>
            </a:r>
            <a:r>
              <a:rPr lang="es-ES_tradnl" sz="2800" b="1" dirty="0" smtClean="0">
                <a:latin typeface="Arial Unicode MS" pitchFamily="34" charset="-128"/>
                <a:hlinkClick r:id="rId7"/>
              </a:rPr>
              <a:t>, 9 </a:t>
            </a:r>
            <a:r>
              <a:rPr lang="es-ES_tradnl" sz="2800" b="1" dirty="0" err="1" smtClean="0">
                <a:latin typeface="Arial Unicode MS" pitchFamily="34" charset="-128"/>
                <a:hlinkClick r:id="rId7"/>
              </a:rPr>
              <a:t>Zk</a:t>
            </a:r>
            <a:r>
              <a:rPr lang="es-ES_tradnl" sz="2800" b="1" dirty="0" smtClean="0">
                <a:latin typeface="Arial Unicode MS" pitchFamily="34" charset="-128"/>
                <a:hlinkClick r:id="rId8"/>
              </a:rPr>
              <a:t>. </a:t>
            </a:r>
            <a:endParaRPr lang="es-ES_tradnl" sz="2800" b="1" dirty="0">
              <a:latin typeface="Arial Unicode MS" pitchFamily="34" charset="-128"/>
            </a:endParaRPr>
          </a:p>
          <a:p>
            <a:pPr>
              <a:buFontTx/>
              <a:buNone/>
            </a:pPr>
            <a:endParaRPr lang="es-ES_tradnl" sz="2800" b="1" dirty="0" smtClean="0"/>
          </a:p>
          <a:p>
            <a:endParaRPr lang="es-ES" sz="2800" b="1" dirty="0" smtClean="0"/>
          </a:p>
        </p:txBody>
      </p:sp>
      <p:grpSp>
        <p:nvGrpSpPr>
          <p:cNvPr id="21508" name="Group 7"/>
          <p:cNvGrpSpPr>
            <a:grpSpLocks/>
          </p:cNvGrpSpPr>
          <p:nvPr/>
        </p:nvGrpSpPr>
        <p:grpSpPr bwMode="auto">
          <a:xfrm>
            <a:off x="5869266" y="2413000"/>
            <a:ext cx="3168650" cy="3065462"/>
            <a:chOff x="3035" y="1570"/>
            <a:chExt cx="2204" cy="2158"/>
          </a:xfrm>
        </p:grpSpPr>
        <p:pic>
          <p:nvPicPr>
            <p:cNvPr id="21509" name="Picture 4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010"/>
            <a:stretch>
              <a:fillRect/>
            </a:stretch>
          </p:blipFill>
          <p:spPr bwMode="auto">
            <a:xfrm>
              <a:off x="3035" y="1933"/>
              <a:ext cx="2126" cy="17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510" name="Text Box 5"/>
            <p:cNvSpPr txBox="1">
              <a:spLocks noChangeArrowheads="1"/>
            </p:cNvSpPr>
            <p:nvPr/>
          </p:nvSpPr>
          <p:spPr bwMode="auto">
            <a:xfrm>
              <a:off x="3107" y="1570"/>
              <a:ext cx="2132" cy="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s-ES" b="1" i="1" dirty="0" err="1">
                  <a:latin typeface="Verdana" pitchFamily="34" charset="0"/>
                </a:rPr>
                <a:t>Eskerrik</a:t>
              </a:r>
              <a:r>
                <a:rPr lang="es-ES" b="1" i="1" dirty="0">
                  <a:latin typeface="Verdana" pitchFamily="34" charset="0"/>
                </a:rPr>
                <a:t> </a:t>
              </a:r>
              <a:r>
                <a:rPr lang="es-ES" b="1" i="1" dirty="0" err="1">
                  <a:latin typeface="Verdana" pitchFamily="34" charset="0"/>
                </a:rPr>
                <a:t>asko</a:t>
              </a:r>
              <a:r>
                <a:rPr lang="es-ES" b="1" i="1" dirty="0">
                  <a:latin typeface="Verdana" pitchFamily="34" charset="0"/>
                </a:rPr>
                <a:t>!!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02700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SARRERA</a:t>
            </a:r>
            <a:endParaRPr lang="es-ES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611560" y="1340768"/>
            <a:ext cx="7992888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ES" sz="1800" dirty="0" err="1"/>
              <a:t>Ebakuntza</a:t>
            </a:r>
            <a:r>
              <a:rPr lang="es-ES" sz="1800" dirty="0"/>
              <a:t> </a:t>
            </a:r>
            <a:r>
              <a:rPr lang="es-ES" sz="1800" dirty="0" err="1"/>
              <a:t>kirurgiko</a:t>
            </a:r>
            <a:r>
              <a:rPr lang="es-ES" sz="1800" dirty="0"/>
              <a:t> </a:t>
            </a:r>
            <a:r>
              <a:rPr lang="es-ES" sz="1800" dirty="0" err="1"/>
              <a:t>bat</a:t>
            </a:r>
            <a:r>
              <a:rPr lang="es-ES" sz="1800" dirty="0"/>
              <a:t> </a:t>
            </a:r>
            <a:r>
              <a:rPr lang="es-ES" sz="1800" dirty="0" err="1"/>
              <a:t>izaten</a:t>
            </a:r>
            <a:r>
              <a:rPr lang="es-ES" sz="1800" dirty="0"/>
              <a:t> </a:t>
            </a:r>
            <a:r>
              <a:rPr lang="es-ES" sz="1800" dirty="0" err="1"/>
              <a:t>duten</a:t>
            </a:r>
            <a:r>
              <a:rPr lang="es-ES" sz="1800" dirty="0"/>
              <a:t> </a:t>
            </a:r>
            <a:r>
              <a:rPr lang="es-ES" sz="1800" dirty="0" err="1"/>
              <a:t>pazienteen</a:t>
            </a:r>
            <a:r>
              <a:rPr lang="es-ES" sz="1800" dirty="0"/>
              <a:t> </a:t>
            </a:r>
            <a:r>
              <a:rPr lang="es-ES" sz="1800" dirty="0" smtClean="0"/>
              <a:t>≈%50ek </a:t>
            </a:r>
            <a:r>
              <a:rPr lang="es-ES" sz="1800" dirty="0" err="1"/>
              <a:t>sendagaiak</a:t>
            </a:r>
            <a:r>
              <a:rPr lang="es-ES" sz="1800" dirty="0"/>
              <a:t> </a:t>
            </a:r>
            <a:r>
              <a:rPr lang="es-ES" sz="1800" dirty="0" err="1"/>
              <a:t>hartu</a:t>
            </a:r>
            <a:r>
              <a:rPr lang="es-ES" sz="1800" dirty="0"/>
              <a:t> </a:t>
            </a:r>
            <a:r>
              <a:rPr lang="es-ES" sz="1800" dirty="0" err="1"/>
              <a:t>behar</a:t>
            </a:r>
            <a:r>
              <a:rPr lang="es-ES" sz="1800" dirty="0"/>
              <a:t> </a:t>
            </a:r>
            <a:r>
              <a:rPr lang="es-ES" sz="1800" dirty="0" err="1"/>
              <a:t>ditu</a:t>
            </a:r>
            <a:r>
              <a:rPr lang="es-ES" sz="1800" dirty="0"/>
              <a:t> erregulartasunez</a:t>
            </a:r>
            <a:r>
              <a:rPr lang="es-ES" sz="1800" baseline="30000" dirty="0"/>
              <a:t>1</a:t>
            </a:r>
            <a:r>
              <a:rPr lang="es-ES" sz="1800" dirty="0"/>
              <a:t>. </a:t>
            </a:r>
            <a:r>
              <a:rPr lang="eu-ES" sz="1800" dirty="0"/>
              <a:t>Tratamendu kroniko gehienak ebakuntza inguruko aldian mantendu egin ohi dira pazientearentzat arrisku handiagorik ekarri gabe, baina egoera hori ezin da orokor bihurtu</a:t>
            </a:r>
            <a:r>
              <a:rPr lang="eu-ES" sz="1800" dirty="0" smtClean="0"/>
              <a:t>.</a:t>
            </a:r>
          </a:p>
          <a:p>
            <a:endParaRPr lang="eu-ES" sz="1800" dirty="0" smtClean="0"/>
          </a:p>
          <a:p>
            <a:r>
              <a:rPr lang="eu-ES" sz="1800" dirty="0"/>
              <a:t>Gaixotasun kronikoak dauzkaten pazienteen gutxienez % 5ek beren sendagaiak kentzeari zuzenean egotzi ahal zaizkion konplikazioak dauzka, eta tratamenduaren etendurak irauten duen denboraren eta konplikazioak jasateko arriskuaren artean lotura dago, bereziki sendagai kardiobaskularrekin</a:t>
            </a:r>
            <a:r>
              <a:rPr lang="eu-ES" sz="1800" baseline="30000" dirty="0"/>
              <a:t>2</a:t>
            </a:r>
            <a:r>
              <a:rPr lang="eu-ES" sz="1800" dirty="0" smtClean="0"/>
              <a:t>.</a:t>
            </a:r>
          </a:p>
          <a:p>
            <a:endParaRPr lang="es-ES" sz="1800" dirty="0"/>
          </a:p>
          <a:p>
            <a:r>
              <a:rPr lang="eu-ES" sz="1800" dirty="0" smtClean="0"/>
              <a:t>Farmako </a:t>
            </a:r>
            <a:r>
              <a:rPr lang="eu-ES" sz="1800" dirty="0"/>
              <a:t>batzuetarako, ongi adostutako gomendioak daude; beste batzuetarako, aldiz, eskuragarri dagoen informazioa urria edo eztabaidatsua </a:t>
            </a:r>
            <a:r>
              <a:rPr lang="eu-ES" sz="1800" dirty="0" smtClean="0"/>
              <a:t>da.</a:t>
            </a:r>
          </a:p>
        </p:txBody>
      </p:sp>
    </p:spTree>
    <p:extLst>
      <p:ext uri="{BB962C8B-B14F-4D97-AF65-F5344CB8AC3E}">
        <p14:creationId xmlns:p14="http://schemas.microsoft.com/office/powerpoint/2010/main" val="308217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FARMAKO ANTIDIABETIKOAK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539552" y="1403152"/>
            <a:ext cx="80100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u-ES" sz="1800">
                <a:latin typeface="+mn-lt"/>
              </a:rPr>
              <a:t>Ebakuntza inguruko aldian gluzemia kontrolatzen da batik bat muturreko mailak saihesteko, kontuan hartuta hipogluzemiak eragina izan dezakela bihotz-erritmoan eta kontzientzia-egoeran (hain zuzen ere sedazioaren/anestesiaren eraginpean dagoen pazientea baloratzea zaila den egoeran) eta hipergluzemiak zetoazidosiak eta alterazio elektrolitikoak sorraraziditzakela, orbaintzea atzeratu dezakela eta infekzioak erraztu ahal dituela, eta hala, paziente kritikoen heriotza-tasa handitu ahal </a:t>
            </a:r>
            <a:r>
              <a:rPr lang="eu-ES" sz="1800" smtClean="0">
                <a:latin typeface="+mn-lt"/>
              </a:rPr>
              <a:t>dela. </a:t>
            </a:r>
            <a:endParaRPr lang="eu-ES" sz="1800">
              <a:latin typeface="+mn-lt"/>
            </a:endParaRPr>
          </a:p>
          <a:p>
            <a:endParaRPr lang="eu-ES" sz="1800">
              <a:latin typeface="+mn-lt"/>
            </a:endParaRPr>
          </a:p>
          <a:p>
            <a:r>
              <a:rPr lang="eu-ES" sz="1800">
                <a:latin typeface="+mn-lt"/>
              </a:rPr>
              <a:t>Egoera ideal batean, diabetes mellitusa duten paziente guztiei goizez egin beharko litzaieke ebakuntza, ahalik eta goizen, dieta absolutuan dauden bitartean euren ohiko tratamendua ahalik eta gutxien eteteko.</a:t>
            </a:r>
          </a:p>
          <a:p>
            <a:endParaRPr lang="eu-ES" sz="1800">
              <a:latin typeface="+mn-lt"/>
            </a:endParaRPr>
          </a:p>
          <a:p>
            <a:r>
              <a:rPr lang="eu-ES" sz="1800">
                <a:latin typeface="+mn-lt"/>
              </a:rPr>
              <a:t>Glukosa mailak ebakuntza inguruko epe osoan monitorizatu behar </a:t>
            </a:r>
            <a:r>
              <a:rPr lang="eu-ES" sz="1800" smtClean="0">
                <a:latin typeface="+mn-lt"/>
              </a:rPr>
              <a:t>dira. </a:t>
            </a:r>
            <a:endParaRPr lang="es-ES" sz="1800">
              <a:latin typeface="+mn-lt"/>
            </a:endParaRPr>
          </a:p>
          <a:p>
            <a:endParaRPr lang="es-ES" sz="18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50978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6396" y="23540"/>
            <a:ext cx="9144000" cy="1143000"/>
          </a:xfrm>
        </p:spPr>
        <p:txBody>
          <a:bodyPr/>
          <a:lstStyle/>
          <a:p>
            <a:r>
              <a:rPr lang="es-ES" dirty="0" smtClean="0"/>
              <a:t>FARMAKO ANTIDIABETIKOAK</a:t>
            </a:r>
            <a:endParaRPr lang="es-ES" dirty="0">
              <a:solidFill>
                <a:schemeClr val="tx2"/>
              </a:solidFill>
              <a:latin typeface="Arial Black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66" y="980728"/>
            <a:ext cx="7731249" cy="4321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625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591952" y="908720"/>
            <a:ext cx="7992888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just">
              <a:buClr>
                <a:schemeClr val="tx2">
                  <a:lumMod val="50000"/>
                </a:schemeClr>
              </a:buClr>
              <a:buNone/>
            </a:pPr>
            <a:r>
              <a:rPr lang="eu-ES" sz="1800" dirty="0"/>
              <a:t>Banakako balorazioa egin behar da, farmakoa mantenduz gero odol-jarioa izateko dagoen arriskuaren </a:t>
            </a:r>
            <a:r>
              <a:rPr lang="eu-ES" sz="1800" dirty="0" smtClean="0"/>
              <a:t>eta </a:t>
            </a:r>
            <a:r>
              <a:rPr lang="eu-ES" sz="1800" dirty="0"/>
              <a:t>tratamenduaren etenaldi goiztiarrarekin lotutako </a:t>
            </a:r>
            <a:r>
              <a:rPr lang="eu-ES" sz="1800" dirty="0" err="1"/>
              <a:t>tronbo-arrisku</a:t>
            </a:r>
            <a:r>
              <a:rPr lang="eu-ES" sz="1800" dirty="0"/>
              <a:t> handiagoaren artean. </a:t>
            </a:r>
            <a:endParaRPr lang="es-ES" sz="1800" dirty="0"/>
          </a:p>
          <a:p>
            <a:pPr algn="just">
              <a:buClr>
                <a:schemeClr val="tx2">
                  <a:lumMod val="50000"/>
                </a:schemeClr>
              </a:buClr>
            </a:pPr>
            <a:endParaRPr lang="es-ES" sz="1800" dirty="0" smtClean="0">
              <a:latin typeface="Arial Unicode MS" pitchFamily="34" charset="-128"/>
            </a:endParaRPr>
          </a:p>
          <a:p>
            <a:pPr algn="just">
              <a:buClr>
                <a:schemeClr val="tx2">
                  <a:lumMod val="50000"/>
                </a:schemeClr>
              </a:buClr>
            </a:pPr>
            <a:endParaRPr lang="es-ES" sz="2000" dirty="0" smtClean="0">
              <a:latin typeface="Arial Unicode MS" pitchFamily="34" charset="-128"/>
            </a:endParaRPr>
          </a:p>
          <a:p>
            <a:pPr algn="just">
              <a:buClr>
                <a:schemeClr val="tx2">
                  <a:lumMod val="50000"/>
                </a:schemeClr>
              </a:buClr>
            </a:pPr>
            <a:endParaRPr lang="es-ES" sz="2000" dirty="0">
              <a:latin typeface="Arial Unicode MS" pitchFamily="34" charset="-128"/>
            </a:endParaRPr>
          </a:p>
          <a:p>
            <a:pPr algn="just">
              <a:buClr>
                <a:schemeClr val="tx2">
                  <a:lumMod val="50000"/>
                </a:schemeClr>
              </a:buClr>
            </a:pPr>
            <a:endParaRPr lang="es-ES" sz="2000" dirty="0" smtClean="0">
              <a:latin typeface="Arial Unicode MS" pitchFamily="34" charset="-128"/>
            </a:endParaRPr>
          </a:p>
          <a:p>
            <a:pPr algn="just">
              <a:buClr>
                <a:schemeClr val="tx2">
                  <a:lumMod val="50000"/>
                </a:schemeClr>
              </a:buClr>
            </a:pPr>
            <a:endParaRPr lang="es-ES" sz="3600" dirty="0" smtClean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6396" y="2354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s-ES" sz="3600" kern="1200" dirty="0">
                <a:solidFill>
                  <a:schemeClr val="tx2"/>
                </a:solidFill>
                <a:latin typeface="Arial Black" pitchFamily="34" charset="0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ES" dirty="0" smtClean="0"/>
              <a:t>FARMAKO ANTITROMBOTIKOAK</a:t>
            </a:r>
            <a:endParaRPr lang="es-E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28" y="1916832"/>
            <a:ext cx="8266311" cy="342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922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1143000"/>
          </a:xfrm>
        </p:spPr>
        <p:txBody>
          <a:bodyPr/>
          <a:lstStyle/>
          <a:p>
            <a:r>
              <a:rPr lang="es-ES" dirty="0"/>
              <a:t>FARMAKO ANTITROMBOTIKOAK</a:t>
            </a:r>
            <a:br>
              <a:rPr lang="es-ES" dirty="0"/>
            </a:br>
            <a:endParaRPr lang="es-E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9" y="1124744"/>
            <a:ext cx="9035614" cy="41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280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620688"/>
            <a:ext cx="8496944" cy="504056"/>
          </a:xfrm>
        </p:spPr>
        <p:txBody>
          <a:bodyPr/>
          <a:lstStyle/>
          <a:p>
            <a:r>
              <a:rPr lang="es-ES" dirty="0" smtClean="0"/>
              <a:t>FARMAKO ANTITROMBOTIKOAK</a:t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395536" y="1052736"/>
            <a:ext cx="7992888" cy="4176464"/>
          </a:xfrm>
        </p:spPr>
        <p:txBody>
          <a:bodyPr/>
          <a:lstStyle/>
          <a:p>
            <a:pPr marL="0" indent="0">
              <a:buNone/>
            </a:pPr>
            <a:r>
              <a:rPr lang="es-ES" sz="2400" dirty="0" err="1">
                <a:solidFill>
                  <a:schemeClr val="tx2"/>
                </a:solidFill>
                <a:latin typeface="Arial Black" pitchFamily="34" charset="0"/>
              </a:rPr>
              <a:t>Ahotik</a:t>
            </a:r>
            <a:r>
              <a:rPr lang="es-ES" sz="2400" dirty="0">
                <a:solidFill>
                  <a:schemeClr val="tx2"/>
                </a:solidFill>
                <a:latin typeface="Arial Black" pitchFamily="34" charset="0"/>
              </a:rPr>
              <a:t> </a:t>
            </a:r>
            <a:r>
              <a:rPr lang="es-ES" sz="2400" dirty="0" err="1">
                <a:solidFill>
                  <a:schemeClr val="tx2"/>
                </a:solidFill>
                <a:latin typeface="Arial Black" pitchFamily="34" charset="0"/>
              </a:rPr>
              <a:t>hartutako</a:t>
            </a:r>
            <a:r>
              <a:rPr lang="es-ES" sz="2400" dirty="0">
                <a:solidFill>
                  <a:schemeClr val="tx2"/>
                </a:solidFill>
                <a:latin typeface="Arial Black" pitchFamily="34" charset="0"/>
              </a:rPr>
              <a:t> </a:t>
            </a:r>
            <a:r>
              <a:rPr lang="es-ES" sz="2400" dirty="0" err="1">
                <a:solidFill>
                  <a:schemeClr val="tx2"/>
                </a:solidFill>
                <a:latin typeface="Arial Black" pitchFamily="34" charset="0"/>
              </a:rPr>
              <a:t>antikoagulatzaileak</a:t>
            </a:r>
            <a:r>
              <a:rPr lang="es-ES" sz="2400" dirty="0">
                <a:solidFill>
                  <a:schemeClr val="tx2"/>
                </a:solidFill>
                <a:latin typeface="Arial Black" pitchFamily="34" charset="0"/>
              </a:rPr>
              <a:t> </a:t>
            </a:r>
          </a:p>
          <a:p>
            <a:pPr marL="0" indent="0">
              <a:buNone/>
            </a:pPr>
            <a:r>
              <a:rPr lang="es-ES" sz="1600" dirty="0" smtClean="0"/>
              <a:t>Hemorragia-</a:t>
            </a:r>
            <a:r>
              <a:rPr lang="es-ES" sz="1600" dirty="0" err="1" smtClean="0"/>
              <a:t>arrisku</a:t>
            </a:r>
            <a:r>
              <a:rPr lang="es-ES" sz="1600" dirty="0" smtClean="0"/>
              <a:t> </a:t>
            </a:r>
            <a:r>
              <a:rPr lang="es-ES" sz="1600" dirty="0" err="1" smtClean="0"/>
              <a:t>txikia</a:t>
            </a:r>
            <a:r>
              <a:rPr lang="es-ES" sz="1600" dirty="0" smtClean="0"/>
              <a:t> </a:t>
            </a:r>
            <a:r>
              <a:rPr lang="es-ES" sz="1600" dirty="0" err="1" smtClean="0"/>
              <a:t>duten</a:t>
            </a:r>
            <a:r>
              <a:rPr lang="es-ES" sz="1600" dirty="0" smtClean="0"/>
              <a:t> </a:t>
            </a:r>
            <a:r>
              <a:rPr lang="es-ES" sz="1600" dirty="0" err="1"/>
              <a:t>prozeduretan</a:t>
            </a:r>
            <a:r>
              <a:rPr lang="es-ES" sz="1600" dirty="0"/>
              <a:t> </a:t>
            </a:r>
            <a:r>
              <a:rPr lang="es-ES" sz="1600" dirty="0" smtClean="0"/>
              <a:t>K </a:t>
            </a:r>
            <a:r>
              <a:rPr lang="es-ES" sz="1600" dirty="0" err="1"/>
              <a:t>bitaminaren</a:t>
            </a:r>
            <a:r>
              <a:rPr lang="es-ES" sz="1600" dirty="0"/>
              <a:t> antagonista </a:t>
            </a:r>
            <a:r>
              <a:rPr lang="es-ES" sz="1600" dirty="0" err="1"/>
              <a:t>diren</a:t>
            </a:r>
            <a:r>
              <a:rPr lang="es-ES" sz="1600" dirty="0"/>
              <a:t> </a:t>
            </a:r>
            <a:r>
              <a:rPr lang="es-ES" sz="1600" dirty="0" err="1"/>
              <a:t>ahotiko</a:t>
            </a:r>
            <a:r>
              <a:rPr lang="es-ES" sz="1600" dirty="0"/>
              <a:t> </a:t>
            </a:r>
            <a:r>
              <a:rPr lang="es-ES" sz="1600" dirty="0" err="1"/>
              <a:t>antikoagulatzaileak</a:t>
            </a:r>
            <a:r>
              <a:rPr lang="es-ES" sz="1600" dirty="0"/>
              <a:t> </a:t>
            </a:r>
            <a:r>
              <a:rPr lang="es-ES" sz="1600" dirty="0" err="1"/>
              <a:t>mantendu</a:t>
            </a:r>
            <a:r>
              <a:rPr lang="es-ES" sz="1600" dirty="0"/>
              <a:t> daitezke.</a:t>
            </a:r>
            <a:r>
              <a:rPr lang="es-ES" sz="1600" baseline="30000" dirty="0"/>
              <a:t>8,9</a:t>
            </a:r>
            <a:r>
              <a:rPr lang="es-ES" sz="1600" dirty="0"/>
              <a:t> </a:t>
            </a:r>
          </a:p>
          <a:p>
            <a:pPr marL="0" indent="0">
              <a:buNone/>
            </a:pPr>
            <a:r>
              <a:rPr lang="es-ES" sz="1600" dirty="0" err="1"/>
              <a:t>Orokorrean</a:t>
            </a:r>
            <a:r>
              <a:rPr lang="es-ES" sz="1600" dirty="0"/>
              <a:t>, </a:t>
            </a:r>
            <a:r>
              <a:rPr lang="es-ES" sz="1600" dirty="0" err="1"/>
              <a:t>odol-galeraren</a:t>
            </a:r>
            <a:r>
              <a:rPr lang="es-ES" sz="1600" dirty="0"/>
              <a:t> </a:t>
            </a:r>
            <a:r>
              <a:rPr lang="es-ES" sz="1600" dirty="0" err="1"/>
              <a:t>arriskua</a:t>
            </a:r>
            <a:r>
              <a:rPr lang="es-ES" sz="1600" dirty="0"/>
              <a:t> </a:t>
            </a:r>
            <a:r>
              <a:rPr lang="es-ES" sz="1600" dirty="0" err="1"/>
              <a:t>handia</a:t>
            </a:r>
            <a:r>
              <a:rPr lang="es-ES" sz="1600" dirty="0"/>
              <a:t> </a:t>
            </a:r>
            <a:r>
              <a:rPr lang="es-ES" sz="1600" dirty="0" err="1"/>
              <a:t>denean</a:t>
            </a:r>
            <a:r>
              <a:rPr lang="es-ES" sz="1600" dirty="0"/>
              <a:t>, </a:t>
            </a:r>
            <a:r>
              <a:rPr lang="es-ES" sz="1600" dirty="0" err="1"/>
              <a:t>antikoagulazioa</a:t>
            </a:r>
            <a:r>
              <a:rPr lang="es-ES" sz="1600" dirty="0"/>
              <a:t> </a:t>
            </a:r>
            <a:r>
              <a:rPr lang="es-ES" sz="1600" dirty="0" err="1"/>
              <a:t>eten</a:t>
            </a:r>
            <a:r>
              <a:rPr lang="es-ES" sz="1600" dirty="0"/>
              <a:t> </a:t>
            </a:r>
            <a:r>
              <a:rPr lang="es-ES" sz="1600" dirty="0" err="1"/>
              <a:t>behar</a:t>
            </a:r>
            <a:r>
              <a:rPr lang="es-ES" sz="1600" dirty="0"/>
              <a:t> </a:t>
            </a:r>
            <a:r>
              <a:rPr lang="es-ES" sz="1600" dirty="0" smtClean="0"/>
              <a:t>da, </a:t>
            </a:r>
            <a:r>
              <a:rPr lang="es-ES" sz="1600" dirty="0"/>
              <a:t>eta </a:t>
            </a:r>
            <a:r>
              <a:rPr lang="es-ES" sz="1600" dirty="0" err="1"/>
              <a:t>ahotiko</a:t>
            </a:r>
            <a:r>
              <a:rPr lang="es-ES" sz="1600" dirty="0"/>
              <a:t> </a:t>
            </a:r>
            <a:r>
              <a:rPr lang="es-ES" sz="1600" dirty="0" err="1"/>
              <a:t>antikoagulatzailerik</a:t>
            </a:r>
            <a:r>
              <a:rPr lang="es-ES" sz="1600" dirty="0"/>
              <a:t> </a:t>
            </a:r>
            <a:r>
              <a:rPr lang="es-ES" sz="1600" dirty="0" err="1"/>
              <a:t>gabeko</a:t>
            </a:r>
            <a:r>
              <a:rPr lang="es-ES" sz="1600" dirty="0"/>
              <a:t> </a:t>
            </a:r>
            <a:r>
              <a:rPr lang="es-ES" sz="1600" dirty="0" err="1"/>
              <a:t>denbora</a:t>
            </a:r>
            <a:r>
              <a:rPr lang="es-ES" sz="1600" dirty="0"/>
              <a:t> </a:t>
            </a:r>
            <a:r>
              <a:rPr lang="es-ES" sz="1600" dirty="0" err="1"/>
              <a:t>ahalik</a:t>
            </a:r>
            <a:r>
              <a:rPr lang="es-ES" sz="1600" dirty="0"/>
              <a:t> eta </a:t>
            </a:r>
            <a:r>
              <a:rPr lang="es-ES" sz="1600" dirty="0" err="1"/>
              <a:t>laburrena</a:t>
            </a:r>
            <a:r>
              <a:rPr lang="es-ES" sz="1600" dirty="0"/>
              <a:t> </a:t>
            </a:r>
            <a:r>
              <a:rPr lang="es-ES" sz="1600" dirty="0" err="1"/>
              <a:t>izango</a:t>
            </a:r>
            <a:r>
              <a:rPr lang="es-ES" sz="1600" dirty="0"/>
              <a:t> da. </a:t>
            </a:r>
          </a:p>
          <a:p>
            <a:pPr marL="400050" lvl="1" indent="0">
              <a:buNone/>
            </a:pPr>
            <a:r>
              <a:rPr lang="es-ES" sz="1600" dirty="0"/>
              <a:t>- K </a:t>
            </a:r>
            <a:r>
              <a:rPr lang="es-ES" sz="1600" dirty="0" err="1"/>
              <a:t>bitaminaren</a:t>
            </a:r>
            <a:r>
              <a:rPr lang="es-ES" sz="1600" dirty="0"/>
              <a:t> </a:t>
            </a:r>
            <a:r>
              <a:rPr lang="es-ES" sz="1600" dirty="0" err="1"/>
              <a:t>antagonistak</a:t>
            </a:r>
            <a:r>
              <a:rPr lang="es-ES" sz="1600" dirty="0"/>
              <a:t> </a:t>
            </a:r>
            <a:r>
              <a:rPr lang="es-ES" sz="1600" baseline="30000" dirty="0" smtClean="0"/>
              <a:t>4,6,9</a:t>
            </a:r>
            <a:r>
              <a:rPr lang="es-ES" sz="1600" dirty="0" smtClean="0"/>
              <a:t>: </a:t>
            </a:r>
            <a:r>
              <a:rPr lang="es-ES" sz="1600" dirty="0" err="1" smtClean="0"/>
              <a:t>ebakuntza</a:t>
            </a:r>
            <a:r>
              <a:rPr lang="es-ES" sz="1600" dirty="0" smtClean="0"/>
              <a:t> </a:t>
            </a:r>
            <a:r>
              <a:rPr lang="es-ES" sz="1600" dirty="0" err="1"/>
              <a:t>kirurgikoa</a:t>
            </a:r>
            <a:r>
              <a:rPr lang="es-ES" sz="1600" dirty="0"/>
              <a:t> </a:t>
            </a:r>
            <a:r>
              <a:rPr lang="es-ES" sz="1600" dirty="0" err="1"/>
              <a:t>egin</a:t>
            </a:r>
            <a:r>
              <a:rPr lang="es-ES" sz="1600" dirty="0"/>
              <a:t> </a:t>
            </a:r>
            <a:r>
              <a:rPr lang="es-ES" sz="1600" dirty="0" err="1"/>
              <a:t>baino</a:t>
            </a:r>
            <a:r>
              <a:rPr lang="es-ES" sz="1600" dirty="0"/>
              <a:t> 3- 5 </a:t>
            </a:r>
            <a:r>
              <a:rPr lang="es-ES" sz="1600" dirty="0" err="1"/>
              <a:t>egun</a:t>
            </a:r>
            <a:r>
              <a:rPr lang="es-ES" sz="1600" dirty="0"/>
              <a:t> </a:t>
            </a:r>
            <a:r>
              <a:rPr lang="es-ES" sz="1600" dirty="0" err="1"/>
              <a:t>lehenago</a:t>
            </a:r>
            <a:r>
              <a:rPr lang="es-ES" sz="1600" dirty="0"/>
              <a:t> </a:t>
            </a:r>
            <a:r>
              <a:rPr lang="es-ES" sz="1600" dirty="0" err="1"/>
              <a:t>eten</a:t>
            </a:r>
            <a:r>
              <a:rPr lang="es-ES" sz="1600" dirty="0"/>
              <a:t> </a:t>
            </a:r>
            <a:r>
              <a:rPr lang="es-ES" sz="1600" dirty="0" err="1"/>
              <a:t>behar</a:t>
            </a:r>
            <a:r>
              <a:rPr lang="es-ES" sz="1600" dirty="0"/>
              <a:t> </a:t>
            </a:r>
            <a:r>
              <a:rPr lang="es-ES" sz="1600" dirty="0" err="1" smtClean="0"/>
              <a:t>dira</a:t>
            </a:r>
            <a:r>
              <a:rPr lang="es-ES" sz="1600" dirty="0"/>
              <a:t>. </a:t>
            </a:r>
            <a:r>
              <a:rPr lang="es-ES" sz="1600" dirty="0" err="1"/>
              <a:t>INRa</a:t>
            </a:r>
            <a:r>
              <a:rPr lang="es-ES" sz="1600" dirty="0"/>
              <a:t> 1-2 </a:t>
            </a:r>
            <a:r>
              <a:rPr lang="es-ES" sz="1600" dirty="0" err="1"/>
              <a:t>egun</a:t>
            </a:r>
            <a:r>
              <a:rPr lang="es-ES" sz="1600" dirty="0"/>
              <a:t> </a:t>
            </a:r>
            <a:r>
              <a:rPr lang="es-ES" sz="1600" dirty="0" err="1"/>
              <a:t>lehenago</a:t>
            </a:r>
            <a:r>
              <a:rPr lang="es-ES" sz="1600" dirty="0"/>
              <a:t> </a:t>
            </a:r>
            <a:r>
              <a:rPr lang="es-ES" sz="1600" dirty="0" err="1"/>
              <a:t>monitorizatu</a:t>
            </a:r>
            <a:r>
              <a:rPr lang="es-ES" sz="1600" dirty="0"/>
              <a:t>, eta </a:t>
            </a:r>
            <a:r>
              <a:rPr lang="es-ES" sz="1600" dirty="0" err="1"/>
              <a:t>INRa</a:t>
            </a:r>
            <a:r>
              <a:rPr lang="es-ES" sz="1600" dirty="0"/>
              <a:t>&gt;1,5 </a:t>
            </a:r>
            <a:r>
              <a:rPr lang="es-ES" sz="1600" dirty="0" err="1"/>
              <a:t>bada</a:t>
            </a:r>
            <a:r>
              <a:rPr lang="es-ES" sz="1600" dirty="0"/>
              <a:t>, </a:t>
            </a:r>
            <a:r>
              <a:rPr lang="es-ES" sz="1600" dirty="0" err="1"/>
              <a:t>ahotiko</a:t>
            </a:r>
            <a:r>
              <a:rPr lang="es-ES" sz="1600" dirty="0"/>
              <a:t> 1-2 mg K </a:t>
            </a:r>
            <a:r>
              <a:rPr lang="es-ES" sz="1600" dirty="0" err="1"/>
              <a:t>bitamina</a:t>
            </a:r>
            <a:r>
              <a:rPr lang="es-ES" sz="1600" dirty="0"/>
              <a:t> </a:t>
            </a:r>
            <a:r>
              <a:rPr lang="es-ES" sz="1600" dirty="0" err="1"/>
              <a:t>eman</a:t>
            </a:r>
            <a:r>
              <a:rPr lang="es-ES" sz="1600" dirty="0"/>
              <a:t>. </a:t>
            </a:r>
            <a:r>
              <a:rPr lang="es-ES" sz="1600" dirty="0" err="1"/>
              <a:t>Ebakuntza</a:t>
            </a:r>
            <a:r>
              <a:rPr lang="es-ES" sz="1600" dirty="0"/>
              <a:t> </a:t>
            </a:r>
            <a:r>
              <a:rPr lang="es-ES" sz="1600" dirty="0" err="1"/>
              <a:t>egin</a:t>
            </a:r>
            <a:r>
              <a:rPr lang="es-ES" sz="1600" dirty="0"/>
              <a:t> eta 12-24 </a:t>
            </a:r>
            <a:r>
              <a:rPr lang="es-ES" sz="1600" dirty="0" err="1"/>
              <a:t>ordu</a:t>
            </a:r>
            <a:r>
              <a:rPr lang="es-ES" sz="1600" dirty="0"/>
              <a:t> </a:t>
            </a:r>
            <a:r>
              <a:rPr lang="es-ES" sz="1600" dirty="0" err="1"/>
              <a:t>geroago</a:t>
            </a:r>
            <a:r>
              <a:rPr lang="es-ES" sz="1600" dirty="0"/>
              <a:t> </a:t>
            </a:r>
            <a:r>
              <a:rPr lang="es-ES" sz="1600" dirty="0" err="1"/>
              <a:t>berriro</a:t>
            </a:r>
            <a:r>
              <a:rPr lang="es-ES" sz="1600" dirty="0"/>
              <a:t> </a:t>
            </a:r>
            <a:r>
              <a:rPr lang="es-ES" sz="1600" dirty="0" err="1"/>
              <a:t>hasi</a:t>
            </a:r>
            <a:r>
              <a:rPr lang="es-ES" sz="1600" dirty="0"/>
              <a:t>, </a:t>
            </a:r>
            <a:r>
              <a:rPr lang="es-ES" sz="1600" dirty="0" err="1"/>
              <a:t>dosi</a:t>
            </a:r>
            <a:r>
              <a:rPr lang="es-ES" sz="1600" dirty="0"/>
              <a:t> berdinean</a:t>
            </a:r>
            <a:r>
              <a:rPr lang="es-ES" sz="1600" baseline="30000" dirty="0"/>
              <a:t>9</a:t>
            </a:r>
            <a:r>
              <a:rPr lang="es-ES" sz="1600" dirty="0"/>
              <a:t>.</a:t>
            </a:r>
          </a:p>
          <a:p>
            <a:pPr marL="400050" lvl="1" indent="0">
              <a:buNone/>
            </a:pPr>
            <a:r>
              <a:rPr lang="es-ES" sz="1600" dirty="0"/>
              <a:t>- </a:t>
            </a:r>
            <a:r>
              <a:rPr lang="es-ES" sz="1600" dirty="0" err="1"/>
              <a:t>Ahotiko</a:t>
            </a:r>
            <a:r>
              <a:rPr lang="es-ES" sz="1600" dirty="0"/>
              <a:t> </a:t>
            </a:r>
            <a:r>
              <a:rPr lang="es-ES" sz="1600" dirty="0" err="1"/>
              <a:t>antikoagulatzaile</a:t>
            </a:r>
            <a:r>
              <a:rPr lang="es-ES" sz="1600" dirty="0"/>
              <a:t> </a:t>
            </a:r>
            <a:r>
              <a:rPr lang="es-ES" sz="1600" dirty="0" err="1" smtClean="0"/>
              <a:t>zuzenak</a:t>
            </a:r>
            <a:r>
              <a:rPr lang="es-ES" sz="1600" dirty="0" smtClean="0"/>
              <a:t>: </a:t>
            </a:r>
            <a:r>
              <a:rPr lang="es-ES" sz="1600" dirty="0" err="1"/>
              <a:t>e</a:t>
            </a:r>
            <a:r>
              <a:rPr lang="es-ES" sz="1600" dirty="0" err="1" smtClean="0"/>
              <a:t>teteko</a:t>
            </a:r>
            <a:r>
              <a:rPr lang="es-ES" sz="1600" dirty="0" smtClean="0"/>
              <a:t> </a:t>
            </a:r>
            <a:r>
              <a:rPr lang="es-ES" sz="1600" dirty="0" err="1"/>
              <a:t>egun</a:t>
            </a:r>
            <a:r>
              <a:rPr lang="es-ES" sz="1600" dirty="0"/>
              <a:t> </a:t>
            </a:r>
            <a:r>
              <a:rPr lang="es-ES" sz="1600" dirty="0" err="1"/>
              <a:t>kopurua</a:t>
            </a:r>
            <a:r>
              <a:rPr lang="es-ES" sz="1600" dirty="0"/>
              <a:t> </a:t>
            </a:r>
            <a:r>
              <a:rPr lang="es-ES" sz="1600" dirty="0" err="1"/>
              <a:t>aldakorra</a:t>
            </a:r>
            <a:r>
              <a:rPr lang="es-ES" sz="1600" dirty="0"/>
              <a:t> da, </a:t>
            </a:r>
            <a:r>
              <a:rPr lang="es-ES" sz="1600" dirty="0" err="1"/>
              <a:t>giltzurrun-funtzioa</a:t>
            </a:r>
            <a:r>
              <a:rPr lang="es-ES" sz="1600" dirty="0"/>
              <a:t>, </a:t>
            </a:r>
            <a:r>
              <a:rPr lang="es-ES" sz="1600" dirty="0" err="1"/>
              <a:t>farmakoaren</a:t>
            </a:r>
            <a:r>
              <a:rPr lang="es-ES" sz="1600" dirty="0"/>
              <a:t> </a:t>
            </a:r>
            <a:r>
              <a:rPr lang="es-ES" sz="1600" dirty="0" err="1"/>
              <a:t>erdibizitza</a:t>
            </a:r>
            <a:r>
              <a:rPr lang="es-ES" sz="1600" dirty="0"/>
              <a:t> eta hemorragia-</a:t>
            </a:r>
            <a:r>
              <a:rPr lang="es-ES" sz="1600" dirty="0" err="1"/>
              <a:t>arriskuaren</a:t>
            </a:r>
            <a:r>
              <a:rPr lang="es-ES" sz="1600" dirty="0"/>
              <a:t> </a:t>
            </a:r>
            <a:r>
              <a:rPr lang="es-ES" sz="1600" dirty="0" err="1" smtClean="0"/>
              <a:t>arabera</a:t>
            </a:r>
            <a:r>
              <a:rPr lang="es-ES" sz="1600" dirty="0" smtClean="0"/>
              <a:t>. </a:t>
            </a:r>
            <a:r>
              <a:rPr lang="es-ES" sz="1600" dirty="0" err="1"/>
              <a:t>Ebakuntza</a:t>
            </a:r>
            <a:r>
              <a:rPr lang="es-ES" sz="1600" dirty="0"/>
              <a:t> </a:t>
            </a:r>
            <a:r>
              <a:rPr lang="es-ES" sz="1600" dirty="0" err="1"/>
              <a:t>egin</a:t>
            </a:r>
            <a:r>
              <a:rPr lang="es-ES" sz="1600" dirty="0"/>
              <a:t> eta 48-72 </a:t>
            </a:r>
            <a:r>
              <a:rPr lang="es-ES" sz="1600" dirty="0" err="1"/>
              <a:t>ordu</a:t>
            </a:r>
            <a:r>
              <a:rPr lang="es-ES" sz="1600" dirty="0"/>
              <a:t> </a:t>
            </a:r>
            <a:r>
              <a:rPr lang="es-ES" sz="1600" dirty="0" err="1"/>
              <a:t>geroago</a:t>
            </a:r>
            <a:r>
              <a:rPr lang="es-ES" sz="1600" dirty="0"/>
              <a:t> </a:t>
            </a:r>
            <a:r>
              <a:rPr lang="es-ES" sz="1600" dirty="0" err="1"/>
              <a:t>berriro</a:t>
            </a:r>
            <a:r>
              <a:rPr lang="es-ES" sz="1600" dirty="0"/>
              <a:t> </a:t>
            </a:r>
            <a:r>
              <a:rPr lang="es-ES" sz="1600" dirty="0" err="1"/>
              <a:t>hasi</a:t>
            </a:r>
            <a:r>
              <a:rPr lang="es-ES" sz="1600" dirty="0"/>
              <a:t>, </a:t>
            </a:r>
            <a:r>
              <a:rPr lang="es-ES" sz="1600" dirty="0" err="1"/>
              <a:t>odol-galeraren</a:t>
            </a:r>
            <a:r>
              <a:rPr lang="es-ES" sz="1600" dirty="0"/>
              <a:t> </a:t>
            </a:r>
            <a:r>
              <a:rPr lang="es-ES" sz="1600" dirty="0" err="1"/>
              <a:t>arriskua</a:t>
            </a:r>
            <a:r>
              <a:rPr lang="es-ES" sz="1600" dirty="0"/>
              <a:t> </a:t>
            </a:r>
            <a:r>
              <a:rPr lang="es-ES" sz="1600" dirty="0" err="1"/>
              <a:t>handia</a:t>
            </a:r>
            <a:r>
              <a:rPr lang="es-ES" sz="1600" dirty="0"/>
              <a:t> </a:t>
            </a:r>
            <a:r>
              <a:rPr lang="es-ES" sz="1600" dirty="0" err="1"/>
              <a:t>bada</a:t>
            </a:r>
            <a:r>
              <a:rPr lang="es-ES" sz="1600" dirty="0"/>
              <a:t>, eta 12-24 </a:t>
            </a:r>
            <a:r>
              <a:rPr lang="es-ES" sz="1600" dirty="0" err="1"/>
              <a:t>ordu</a:t>
            </a:r>
            <a:r>
              <a:rPr lang="es-ES" sz="1600" dirty="0"/>
              <a:t> </a:t>
            </a:r>
            <a:r>
              <a:rPr lang="es-ES" sz="1600" dirty="0" err="1"/>
              <a:t>geroago</a:t>
            </a:r>
            <a:r>
              <a:rPr lang="es-ES" sz="1600" dirty="0"/>
              <a:t> </a:t>
            </a:r>
            <a:r>
              <a:rPr lang="es-ES" sz="1600" dirty="0" err="1"/>
              <a:t>txikia</a:t>
            </a:r>
            <a:r>
              <a:rPr lang="es-ES" sz="1600" dirty="0"/>
              <a:t> bada</a:t>
            </a:r>
            <a:r>
              <a:rPr lang="es-ES" sz="1600" baseline="30000" dirty="0"/>
              <a:t>7,8</a:t>
            </a:r>
            <a:r>
              <a:rPr lang="es-ES" sz="1600" dirty="0"/>
              <a:t>.</a:t>
            </a:r>
          </a:p>
          <a:p>
            <a:pPr marL="0" indent="0">
              <a:buNone/>
            </a:pPr>
            <a:r>
              <a:rPr lang="es-ES" sz="1600" dirty="0" err="1" smtClean="0"/>
              <a:t>Tronboenbolia-arriskua</a:t>
            </a:r>
            <a:r>
              <a:rPr lang="es-ES" sz="1600" dirty="0" smtClean="0"/>
              <a:t> </a:t>
            </a:r>
            <a:r>
              <a:rPr lang="es-ES" sz="1600" dirty="0" err="1"/>
              <a:t>aldi</a:t>
            </a:r>
            <a:r>
              <a:rPr lang="es-ES" sz="1600" dirty="0"/>
              <a:t> </a:t>
            </a:r>
            <a:r>
              <a:rPr lang="es-ES" sz="1600" dirty="0" err="1"/>
              <a:t>baterako</a:t>
            </a:r>
            <a:r>
              <a:rPr lang="es-ES" sz="1600" dirty="0"/>
              <a:t> </a:t>
            </a:r>
            <a:r>
              <a:rPr lang="es-ES" sz="1600" dirty="0" err="1"/>
              <a:t>handitu</a:t>
            </a:r>
            <a:r>
              <a:rPr lang="es-ES" sz="1600" dirty="0"/>
              <a:t> </a:t>
            </a:r>
            <a:r>
              <a:rPr lang="es-ES" sz="1600" dirty="0" err="1"/>
              <a:t>bada</a:t>
            </a:r>
            <a:r>
              <a:rPr lang="es-ES" sz="1600" dirty="0"/>
              <a:t> (</a:t>
            </a:r>
            <a:r>
              <a:rPr lang="es-ES" sz="1600" dirty="0" err="1"/>
              <a:t>adibidez</a:t>
            </a:r>
            <a:r>
              <a:rPr lang="es-ES" sz="1600" dirty="0"/>
              <a:t> duela </a:t>
            </a:r>
            <a:r>
              <a:rPr lang="es-ES" sz="1600" dirty="0" err="1"/>
              <a:t>gutxiko</a:t>
            </a:r>
            <a:r>
              <a:rPr lang="es-ES" sz="1600" dirty="0"/>
              <a:t> </a:t>
            </a:r>
            <a:r>
              <a:rPr lang="es-ES" sz="1600" dirty="0" err="1"/>
              <a:t>iktusa</a:t>
            </a:r>
            <a:r>
              <a:rPr lang="es-ES" sz="1600" dirty="0"/>
              <a:t> </a:t>
            </a:r>
            <a:r>
              <a:rPr lang="es-ES" sz="1600" dirty="0" err="1"/>
              <a:t>edo</a:t>
            </a:r>
            <a:r>
              <a:rPr lang="es-ES" sz="1600" dirty="0"/>
              <a:t> </a:t>
            </a:r>
            <a:r>
              <a:rPr lang="es-ES" sz="1600" dirty="0" err="1"/>
              <a:t>biriketako</a:t>
            </a:r>
            <a:r>
              <a:rPr lang="es-ES" sz="1600" dirty="0"/>
              <a:t> </a:t>
            </a:r>
            <a:r>
              <a:rPr lang="es-ES" sz="1600" dirty="0" err="1"/>
              <a:t>enbolismoa</a:t>
            </a:r>
            <a:r>
              <a:rPr lang="es-ES" sz="1600" dirty="0"/>
              <a:t>) </a:t>
            </a:r>
            <a:r>
              <a:rPr lang="es-ES" sz="1600" dirty="0" err="1"/>
              <a:t>hautapenezko</a:t>
            </a:r>
            <a:r>
              <a:rPr lang="es-ES" sz="1600" dirty="0"/>
              <a:t> </a:t>
            </a:r>
            <a:r>
              <a:rPr lang="es-ES" sz="1600" dirty="0" err="1"/>
              <a:t>kirurgia</a:t>
            </a:r>
            <a:r>
              <a:rPr lang="es-ES" sz="1600" dirty="0"/>
              <a:t> </a:t>
            </a:r>
            <a:r>
              <a:rPr lang="es-ES" sz="1600" dirty="0" err="1"/>
              <a:t>atzeratzen</a:t>
            </a:r>
            <a:r>
              <a:rPr lang="es-ES" sz="1600" dirty="0"/>
              <a:t> </a:t>
            </a:r>
            <a:r>
              <a:rPr lang="es-ES" sz="1600" dirty="0" err="1"/>
              <a:t>saiatu</a:t>
            </a:r>
            <a:r>
              <a:rPr lang="es-ES" sz="1600" dirty="0"/>
              <a:t> </a:t>
            </a:r>
            <a:r>
              <a:rPr lang="es-ES" sz="1600" dirty="0" err="1"/>
              <a:t>behar</a:t>
            </a:r>
            <a:r>
              <a:rPr lang="es-ES" sz="1600" dirty="0"/>
              <a:t> da, </a:t>
            </a:r>
            <a:r>
              <a:rPr lang="es-ES" sz="1600" dirty="0" err="1"/>
              <a:t>arriskua</a:t>
            </a:r>
            <a:r>
              <a:rPr lang="es-ES" sz="1600" dirty="0"/>
              <a:t> </a:t>
            </a:r>
            <a:r>
              <a:rPr lang="es-ES" sz="1600" dirty="0" err="1"/>
              <a:t>oinarrizko</a:t>
            </a:r>
            <a:r>
              <a:rPr lang="es-ES" sz="1600" dirty="0"/>
              <a:t> </a:t>
            </a:r>
            <a:r>
              <a:rPr lang="es-ES" sz="1600" dirty="0" err="1"/>
              <a:t>mailetara</a:t>
            </a:r>
            <a:r>
              <a:rPr lang="es-ES" sz="1600" dirty="0"/>
              <a:t> </a:t>
            </a:r>
            <a:r>
              <a:rPr lang="es-ES" sz="1600" dirty="0" err="1"/>
              <a:t>jaitsi</a:t>
            </a:r>
            <a:r>
              <a:rPr lang="es-ES" sz="1600" dirty="0"/>
              <a:t> arte</a:t>
            </a:r>
            <a:r>
              <a:rPr lang="es-ES" sz="1600" baseline="30000" dirty="0"/>
              <a:t>9</a:t>
            </a:r>
            <a:r>
              <a:rPr lang="es-ES" sz="1600" dirty="0"/>
              <a:t>.</a:t>
            </a:r>
          </a:p>
          <a:p>
            <a:pPr marL="0" indent="0">
              <a:buNone/>
            </a:pP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96152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634082"/>
          </a:xfrm>
        </p:spPr>
        <p:txBody>
          <a:bodyPr/>
          <a:lstStyle/>
          <a:p>
            <a:r>
              <a:rPr lang="es-ES" dirty="0"/>
              <a:t>FARMAKO </a:t>
            </a:r>
            <a:r>
              <a:rPr lang="es-ES" dirty="0" smtClean="0"/>
              <a:t>ANTITROMBOTIKOAK</a:t>
            </a:r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96752"/>
            <a:ext cx="7366148" cy="4280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334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nawMmTpcdlbfMFoGopqk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uyARmSBo90MXppUFASZUUO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sKhi5dC2cZkLXKsAcNKVb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YCToOdBRTho2reSUHAN9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nawMmTpcdlbfMFoGopqk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xYxz5B8gosKIc50IFAKL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wjMHoTj4NvKVyizNkTnl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Hy7AzppM9zpyreModfXkF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xYxz5B8gosKIc50IFAKL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wjMHoTj4NvKVyizNkTnl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Hy7AzppM9zpyreModfXkF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bPzgoGZ8qpD1tJ3F4ATwbP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6Gj9T9JaIbWbW0vWgijGW"/>
</p:tagLst>
</file>

<file path=ppt/theme/theme1.xml><?xml version="1.0" encoding="utf-8"?>
<a:theme xmlns:a="http://schemas.openxmlformats.org/drawingml/2006/main" name="3_Diseño personalizado">
  <a:themeElements>
    <a:clrScheme name="Personalizado 2">
      <a:dk1>
        <a:sysClr val="windowText" lastClr="000000"/>
      </a:dk1>
      <a:lt1>
        <a:sysClr val="window" lastClr="FFFFFF"/>
      </a:lt1>
      <a:dk2>
        <a:srgbClr val="4BACC6"/>
      </a:dk2>
      <a:lt2>
        <a:srgbClr val="EEECE1"/>
      </a:lt2>
      <a:accent1>
        <a:srgbClr val="31859B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2667</TotalTime>
  <Words>608</Words>
  <Application>Microsoft Office PowerPoint</Application>
  <PresentationFormat>Presentación en pantalla (4:3)</PresentationFormat>
  <Paragraphs>65</Paragraphs>
  <Slides>21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3_Diseño personalizado</vt:lpstr>
      <vt:lpstr> MEDIKAZIO KRONIKOAREN MANEIUA EBAKUNTZA INGURUKO ALDIAN 25 Lib, 9 Zk 2017</vt:lpstr>
      <vt:lpstr>Aurkibidea</vt:lpstr>
      <vt:lpstr>SARRERA</vt:lpstr>
      <vt:lpstr>FARMAKO ANTIDIABETIKOAK</vt:lpstr>
      <vt:lpstr>FARMAKO ANTIDIABETIKOAK</vt:lpstr>
      <vt:lpstr>Presentación de PowerPoint</vt:lpstr>
      <vt:lpstr>FARMAKO ANTITROMBOTIKOAK </vt:lpstr>
      <vt:lpstr>FARMAKO ANTITROMBOTIKOAK </vt:lpstr>
      <vt:lpstr>FARMAKO ANTITROMBOTIKOAK</vt:lpstr>
      <vt:lpstr>FARMAKO ANTITROMBOTIKOAK</vt:lpstr>
      <vt:lpstr>FARMAKO KARDIOBASKULARRAK</vt:lpstr>
      <vt:lpstr>PSIKOFARMAKOAK</vt:lpstr>
      <vt:lpstr>PSIKOFARMAKOAK</vt:lpstr>
      <vt:lpstr>FARMAKO NEUROLOGIKOAK</vt:lpstr>
      <vt:lpstr>ARNAS TERAPIARAKO FARMAKOAK</vt:lpstr>
      <vt:lpstr>GAIXOTASUN ERREUMATIKOETARAKO FARMAKOAK</vt:lpstr>
      <vt:lpstr>ANALGESIKOAK</vt:lpstr>
      <vt:lpstr>TERAPIA ENDOKRINORAKO FARMAKOAK</vt:lpstr>
      <vt:lpstr>BESTE FARMAKO BATZUK (I)</vt:lpstr>
      <vt:lpstr>BESTE FARMAKO BATZUK (II)</vt:lpstr>
      <vt:lpstr>Informazio gehiago eta bibliografia…</vt:lpstr>
    </vt:vector>
  </TitlesOfParts>
  <Company>N.G.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INFAC Información Farmacoterapéutica</dc:title>
  <dc:creator>COMITE REDACCION INFAC</dc:creator>
  <cp:lastModifiedBy>Varona Garcia, Carlos Felipe</cp:lastModifiedBy>
  <cp:revision>291</cp:revision>
  <cp:lastPrinted>2017-08-24T10:26:52Z</cp:lastPrinted>
  <dcterms:created xsi:type="dcterms:W3CDTF">2007-11-13T08:52:06Z</dcterms:created>
  <dcterms:modified xsi:type="dcterms:W3CDTF">2018-01-23T14:08:15Z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Google.Documents.DocumentId">
    <vt:lpwstr>160ivq7-8rTnREubEONBuH9j9k92nA21cNajGSl9HSP4</vt:lpwstr>
  </property>
  <property fmtid="{D5CDD505-2E9C-101B-9397-08002B2CF9AE}" pid="3" name="Google.Documents.RevisionId">
    <vt:lpwstr>12863737458791287082</vt:lpwstr>
  </property>
  <property fmtid="{D5CDD505-2E9C-101B-9397-08002B2CF9AE}" pid="4" name="Google.Documents.PreviousRevisionId">
    <vt:lpwstr>12445244904266056390</vt:lpwstr>
  </property>
  <property fmtid="{D5CDD505-2E9C-101B-9397-08002B2CF9AE}" pid="5" name="Google.Documents.PluginVersion">
    <vt:lpwstr>2.0.2026.3768</vt:lpwstr>
  </property>
  <property fmtid="{D5CDD505-2E9C-101B-9397-08002B2CF9AE}" pid="6" name="Google.Documents.MergeIncapabilityFlags">
    <vt:i4>0</vt:i4>
  </property>
  <property fmtid="{D5CDD505-2E9C-101B-9397-08002B2CF9AE}" pid="7" name="Google.Documents.Tracking">
    <vt:lpwstr>true</vt:lpwstr>
  </property>
</Properties>
</file>